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1" r:id="rId3"/>
  </p:sldMasterIdLst>
  <p:notesMasterIdLst>
    <p:notesMasterId r:id="rId5"/>
  </p:notesMasterIdLst>
  <p:sldIdLst>
    <p:sldId id="256" r:id="rId4"/>
    <p:sldId id="286" r:id="rId6"/>
    <p:sldId id="257" r:id="rId7"/>
    <p:sldId id="287" r:id="rId8"/>
    <p:sldId id="288" r:id="rId9"/>
    <p:sldId id="259" r:id="rId10"/>
    <p:sldId id="260" r:id="rId11"/>
    <p:sldId id="261" r:id="rId12"/>
    <p:sldId id="289" r:id="rId13"/>
    <p:sldId id="290" r:id="rId14"/>
    <p:sldId id="291" r:id="rId15"/>
    <p:sldId id="292" r:id="rId16"/>
    <p:sldId id="293" r:id="rId17"/>
    <p:sldId id="294" r:id="rId18"/>
    <p:sldId id="295" r:id="rId19"/>
    <p:sldId id="296" r:id="rId20"/>
    <p:sldId id="297" r:id="rId21"/>
    <p:sldId id="298" r:id="rId22"/>
    <p:sldId id="262"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265" r:id="rId38"/>
    <p:sldId id="313" r:id="rId39"/>
    <p:sldId id="314" r:id="rId40"/>
    <p:sldId id="268" r:id="rId41"/>
    <p:sldId id="315" r:id="rId42"/>
    <p:sldId id="316" r:id="rId43"/>
    <p:sldId id="317" r:id="rId44"/>
    <p:sldId id="318" r:id="rId45"/>
    <p:sldId id="269" r:id="rId46"/>
    <p:sldId id="271" r:id="rId47"/>
    <p:sldId id="319" r:id="rId48"/>
    <p:sldId id="320" r:id="rId49"/>
    <p:sldId id="274" r:id="rId50"/>
    <p:sldId id="321" r:id="rId51"/>
    <p:sldId id="277" r:id="rId52"/>
    <p:sldId id="322" r:id="rId53"/>
    <p:sldId id="280"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283" r:id="rId72"/>
  </p:sldIdLst>
  <p:sldSz cx="12192000" cy="6858000"/>
  <p:notesSz cx="6858000" cy="12192000"/>
  <p:embeddedFontLst>
    <p:embeddedFont>
      <p:font typeface="MiSans" pitchFamily="34" charset="-122"/>
      <p:regular r:id="rId76"/>
    </p:embeddedFont>
    <p:embeddedFont>
      <p:font typeface="MiSans" pitchFamily="34" charset="-120"/>
      <p:regular r:id="rId77"/>
    </p:embeddedFont>
    <p:embeddedFont>
      <p:font typeface="微软雅黑" panose="020B0503020204020204" charset="-122"/>
      <p:regular r:id="rId78"/>
    </p:embeddedFont>
    <p:embeddedFont>
      <p:font typeface="Calibri" panose="020F0502020204030204" charset="0"/>
      <p:regular r:id="rId79"/>
      <p:bold r:id="rId80"/>
      <p:italic r:id="rId81"/>
      <p:boldItalic r:id="rId82"/>
    </p:embeddedFont>
    <p:embeddedFont>
      <p:font typeface="等线" panose="02010600030101010101" charset="-122"/>
      <p:regular r:id="rId83"/>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3" Type="http://schemas.openxmlformats.org/officeDocument/2006/relationships/font" Target="fonts/font8.fntdata"/><Relationship Id="rId82" Type="http://schemas.openxmlformats.org/officeDocument/2006/relationships/font" Target="fonts/font7.fntdata"/><Relationship Id="rId81" Type="http://schemas.openxmlformats.org/officeDocument/2006/relationships/font" Target="fonts/font6.fntdata"/><Relationship Id="rId80" Type="http://schemas.openxmlformats.org/officeDocument/2006/relationships/font" Target="fonts/font5.fntdata"/><Relationship Id="rId8" Type="http://schemas.openxmlformats.org/officeDocument/2006/relationships/slide" Target="slides/slide4.xml"/><Relationship Id="rId79" Type="http://schemas.openxmlformats.org/officeDocument/2006/relationships/font" Target="fonts/font4.fntdata"/><Relationship Id="rId78" Type="http://schemas.openxmlformats.org/officeDocument/2006/relationships/font" Target="fonts/font3.fntdata"/><Relationship Id="rId77" Type="http://schemas.openxmlformats.org/officeDocument/2006/relationships/font" Target="fonts/font2.fntdata"/><Relationship Id="rId76" Type="http://schemas.openxmlformats.org/officeDocument/2006/relationships/font" Target="fonts/font1.fntdata"/><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3.xml"/><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6.jpeg"/><Relationship Id="rId24" Type="http://schemas.openxmlformats.org/officeDocument/2006/relationships/notesSlide" Target="../notesSlides/notesSlide2.xml"/><Relationship Id="rId23" Type="http://schemas.openxmlformats.org/officeDocument/2006/relationships/slideLayout" Target="../slideLayouts/slideLayout1.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tags" Target="../tags/tag1.xml"/><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image" Target="../media/image3.jpe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6.jpeg"/><Relationship Id="rId24" Type="http://schemas.openxmlformats.org/officeDocument/2006/relationships/notesSlide" Target="../notesSlides/notesSlide3.xml"/><Relationship Id="rId23" Type="http://schemas.openxmlformats.org/officeDocument/2006/relationships/slideLayout" Target="../slideLayouts/slideLayout3.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9.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image" Target="../media/image3.jpeg"/><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3.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3.jpeg"/><Relationship Id="rId4" Type="http://schemas.openxmlformats.org/officeDocument/2006/relationships/image" Target="../media/image4.png"/><Relationship Id="rId3" Type="http://schemas.openxmlformats.org/officeDocument/2006/relationships/image" Target="../media/image6.jpeg"/><Relationship Id="rId2" Type="http://schemas.openxmlformats.org/officeDocument/2006/relationships/tags" Target="../tags/tag37.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6.xml.rels><?xml version="1.0" encoding="UTF-8" standalone="yes"?>
<Relationships xmlns="http://schemas.openxmlformats.org/package/2006/relationships"><Relationship Id="rId7" Type="http://schemas.openxmlformats.org/officeDocument/2006/relationships/notesSlide" Target="../notesSlides/notesSlide55.xml"/><Relationship Id="rId6"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58.xml.rels><?xml version="1.0" encoding="UTF-8" standalone="yes"?>
<Relationships xmlns="http://schemas.openxmlformats.org/package/2006/relationships"><Relationship Id="rId7" Type="http://schemas.openxmlformats.org/officeDocument/2006/relationships/notesSlide" Target="../notesSlides/notesSlide57.xml"/><Relationship Id="rId6"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59.xml.rels><?xml version="1.0" encoding="UTF-8" standalone="yes"?>
<Relationships xmlns="http://schemas.openxmlformats.org/package/2006/relationships"><Relationship Id="rId5" Type="http://schemas.openxmlformats.org/officeDocument/2006/relationships/notesSlide" Target="../notesSlides/notesSlide58.xml"/><Relationship Id="rId4" Type="http://schemas.openxmlformats.org/officeDocument/2006/relationships/slideLayout" Target="../slideLayouts/slideLayout3.xml"/><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60.xml.rels><?xml version="1.0" encoding="UTF-8" standalone="yes"?>
<Relationships xmlns="http://schemas.openxmlformats.org/package/2006/relationships"><Relationship Id="rId7" Type="http://schemas.openxmlformats.org/officeDocument/2006/relationships/notesSlide" Target="../notesSlides/notesSlide59.xml"/><Relationship Id="rId6"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62.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slideLayout" Target="../slideLayouts/slideLayout3.xml"/><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image" Target="../media/image1.jpeg"/></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62.xml"/><Relationship Id="rId6"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image" Target="../media/image1.jpeg"/></Relationships>
</file>

<file path=ppt/slides/_rels/slide64.xml.rels><?xml version="1.0" encoding="UTF-8" standalone="yes"?>
<Relationships xmlns="http://schemas.openxmlformats.org/package/2006/relationships"><Relationship Id="rId5" Type="http://schemas.openxmlformats.org/officeDocument/2006/relationships/notesSlide" Target="../notesSlides/notesSlide63.xml"/><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image" Target="../media/image1.jpeg"/></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64.xml"/><Relationship Id="rId4" Type="http://schemas.openxmlformats.org/officeDocument/2006/relationships/slideLayout" Target="../slideLayouts/slideLayout3.xml"/><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image" Target="../media/image1.jpe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65.xml"/><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image" Target="../media/image1.jpeg"/></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5-d3jn7j8s8jdo4os5dj40.jpg"/>
          <p:cNvPicPr>
            <a:picLocks noChangeAspect="1"/>
          </p:cNvPicPr>
          <p:nvPr/>
        </p:nvPicPr>
        <p:blipFill>
          <a:blip r:embed="rId2"/>
          <a:srcRect t="83" b="83"/>
          <a:stretch>
            <a:fillRect/>
          </a:stretch>
        </p:blipFill>
        <p:spPr>
          <a:xfrm>
            <a:off x="0" y="0"/>
            <a:ext cx="12192000" cy="6858000"/>
          </a:xfrm>
          <a:prstGeom prst="rect">
            <a:avLst/>
          </a:prstGeom>
        </p:spPr>
      </p:pic>
      <p:pic>
        <p:nvPicPr>
          <p:cNvPr id="3" name="Image 1" descr="https://kimi-img.moonshot.cn/pub/slides/slides_tmpl/image/25-10-09-16:35:24-d3jn7j0s8jdo4os5diug.jpg"/>
          <p:cNvPicPr>
            <a:picLocks noChangeAspect="1"/>
          </p:cNvPicPr>
          <p:nvPr/>
        </p:nvPicPr>
        <p:blipFill>
          <a:blip r:embed="rId3"/>
          <a:stretch>
            <a:fillRect/>
          </a:stretch>
        </p:blipFill>
        <p:spPr>
          <a:xfrm>
            <a:off x="629920" y="1707515"/>
            <a:ext cx="4963160" cy="332740"/>
          </a:xfrm>
          <a:prstGeom prst="rect">
            <a:avLst/>
          </a:prstGeom>
        </p:spPr>
      </p:pic>
      <p:sp>
        <p:nvSpPr>
          <p:cNvPr id="4" name="Shape 0"/>
          <p:cNvSpPr/>
          <p:nvPr/>
        </p:nvSpPr>
        <p:spPr>
          <a:xfrm>
            <a:off x="626745" y="6134418"/>
            <a:ext cx="4345305" cy="220980"/>
          </a:xfrm>
          <a:prstGeom prst="rect">
            <a:avLst/>
          </a:prstGeom>
          <a:solidFill>
            <a:srgbClr val="000000">
              <a:alpha val="0"/>
            </a:srgbClr>
          </a:solidFill>
        </p:spPr>
      </p:sp>
      <p:sp>
        <p:nvSpPr>
          <p:cNvPr id="5" name="Text 1"/>
          <p:cNvSpPr/>
          <p:nvPr/>
        </p:nvSpPr>
        <p:spPr>
          <a:xfrm>
            <a:off x="626745" y="6134418"/>
            <a:ext cx="4345305" cy="220980"/>
          </a:xfrm>
          <a:prstGeom prst="rect">
            <a:avLst/>
          </a:prstGeom>
          <a:noFill/>
        </p:spPr>
        <p:txBody>
          <a:bodyPr wrap="square" lIns="0" tIns="0" rIns="0" bIns="0" rtlCol="0" anchor="t"/>
          <a:lstStyle/>
          <a:p>
            <a:pPr>
              <a:lnSpc>
                <a:spcPct val="90000"/>
              </a:lnSpc>
            </a:pPr>
            <a:r>
              <a:rPr lang="en-US" sz="1600" dirty="0">
                <a:solidFill>
                  <a:srgbClr val="000000"/>
                </a:solidFill>
                <a:latin typeface="MiSans" pitchFamily="34" charset="-122"/>
                <a:ea typeface="MiSans" pitchFamily="34" charset="-122"/>
                <a:cs typeface="MiSans" pitchFamily="34" charset="-120"/>
              </a:rPr>
              <a:t>宣贯材料</a:t>
            </a:r>
            <a:endParaRPr lang="en-US" sz="1600" dirty="0">
              <a:solidFill>
                <a:srgbClr val="000000"/>
              </a:solidFill>
              <a:latin typeface="MiSans" pitchFamily="34" charset="-122"/>
              <a:ea typeface="MiSans" pitchFamily="34" charset="-122"/>
              <a:cs typeface="MiSans" pitchFamily="34" charset="-120"/>
            </a:endParaRPr>
          </a:p>
        </p:txBody>
      </p:sp>
      <p:sp>
        <p:nvSpPr>
          <p:cNvPr id="6" name="Text 2"/>
          <p:cNvSpPr/>
          <p:nvPr/>
        </p:nvSpPr>
        <p:spPr>
          <a:xfrm>
            <a:off x="7240270" y="6099810"/>
            <a:ext cx="3091815" cy="220980"/>
          </a:xfrm>
          <a:prstGeom prst="rect">
            <a:avLst/>
          </a:prstGeom>
          <a:noFill/>
        </p:spPr>
        <p:txBody>
          <a:bodyPr wrap="square" lIns="0" tIns="0" rIns="0" bIns="0" rtlCol="0" anchor="t">
            <a:spAutoFit/>
          </a:bodyPr>
          <a:lstStyle/>
          <a:p>
            <a:pPr algn="r">
              <a:lnSpc>
                <a:spcPct val="90000"/>
              </a:lnSpc>
            </a:pPr>
            <a:r>
              <a:rPr lang="en-US" sz="1600" dirty="0">
                <a:solidFill>
                  <a:srgbClr val="000000"/>
                </a:solidFill>
                <a:latin typeface="MiSans" pitchFamily="34" charset="-122"/>
                <a:ea typeface="MiSans" pitchFamily="34" charset="-122"/>
                <a:cs typeface="MiSans" pitchFamily="34" charset="-120"/>
              </a:rPr>
              <a:t>日期：2026/</a:t>
            </a:r>
            <a:r>
              <a:rPr lang="en-US" sz="1600" dirty="0">
                <a:solidFill>
                  <a:srgbClr val="000000"/>
                </a:solidFill>
                <a:latin typeface="MiSans" pitchFamily="34" charset="-122"/>
                <a:ea typeface="MiSans" pitchFamily="34" charset="-122"/>
                <a:cs typeface="MiSans" pitchFamily="34" charset="-120"/>
              </a:rPr>
              <a:t>01/02</a:t>
            </a:r>
            <a:endParaRPr lang="en-US" sz="1600" dirty="0"/>
          </a:p>
        </p:txBody>
      </p:sp>
      <p:sp>
        <p:nvSpPr>
          <p:cNvPr id="7" name="Shape 3"/>
          <p:cNvSpPr/>
          <p:nvPr/>
        </p:nvSpPr>
        <p:spPr>
          <a:xfrm>
            <a:off x="11381644" y="559691"/>
            <a:ext cx="209306" cy="42231"/>
          </a:xfrm>
          <a:prstGeom prst="rect">
            <a:avLst/>
          </a:prstGeom>
          <a:solidFill>
            <a:srgbClr val="000000"/>
          </a:solidFill>
          <a:ln w="19050">
            <a:solidFill>
              <a:srgbClr val="000000"/>
            </a:solidFill>
            <a:prstDash val="solid"/>
          </a:ln>
        </p:spPr>
      </p:sp>
      <p:sp>
        <p:nvSpPr>
          <p:cNvPr id="8" name="Shape 4"/>
          <p:cNvSpPr/>
          <p:nvPr/>
        </p:nvSpPr>
        <p:spPr>
          <a:xfrm>
            <a:off x="11381644" y="656665"/>
            <a:ext cx="209306" cy="42231"/>
          </a:xfrm>
          <a:prstGeom prst="rect">
            <a:avLst/>
          </a:prstGeom>
          <a:solidFill>
            <a:srgbClr val="000000"/>
          </a:solidFill>
          <a:ln w="19050">
            <a:solidFill>
              <a:srgbClr val="000000"/>
            </a:solidFill>
            <a:prstDash val="solid"/>
          </a:ln>
        </p:spPr>
      </p:sp>
      <p:sp>
        <p:nvSpPr>
          <p:cNvPr id="9" name="Shape 5"/>
          <p:cNvSpPr/>
          <p:nvPr/>
        </p:nvSpPr>
        <p:spPr>
          <a:xfrm>
            <a:off x="11381644" y="753639"/>
            <a:ext cx="209306" cy="42231"/>
          </a:xfrm>
          <a:prstGeom prst="rect">
            <a:avLst/>
          </a:prstGeom>
          <a:solidFill>
            <a:srgbClr val="000000"/>
          </a:solidFill>
          <a:ln w="19050">
            <a:solidFill>
              <a:srgbClr val="000000"/>
            </a:solidFill>
            <a:prstDash val="solid"/>
          </a:ln>
        </p:spPr>
      </p:sp>
      <p:sp>
        <p:nvSpPr>
          <p:cNvPr id="10" name="Shape 6"/>
          <p:cNvSpPr/>
          <p:nvPr/>
        </p:nvSpPr>
        <p:spPr>
          <a:xfrm flipV="1">
            <a:off x="2304972" y="6281738"/>
            <a:ext cx="5746750" cy="19050"/>
          </a:xfrm>
          <a:prstGeom prst="straightConnector1">
            <a:avLst/>
          </a:prstGeom>
          <a:noFill/>
          <a:ln w="9525">
            <a:solidFill>
              <a:srgbClr val="000000">
                <a:alpha val="21961"/>
              </a:srgbClr>
            </a:solidFill>
            <a:prstDash val="solid"/>
            <a:headEnd type="none"/>
            <a:tailEnd type="none"/>
          </a:ln>
        </p:spPr>
      </p:sp>
      <p:sp>
        <p:nvSpPr>
          <p:cNvPr id="11" name="Text 7"/>
          <p:cNvSpPr/>
          <p:nvPr/>
        </p:nvSpPr>
        <p:spPr>
          <a:xfrm>
            <a:off x="1129030" y="2134235"/>
            <a:ext cx="9850755" cy="1527810"/>
          </a:xfrm>
          <a:prstGeom prst="rect">
            <a:avLst/>
          </a:prstGeom>
          <a:noFill/>
        </p:spPr>
        <p:txBody>
          <a:bodyPr wrap="square" lIns="0" tIns="0" rIns="0" bIns="0" rtlCol="0" anchor="t"/>
          <a:lstStyle/>
          <a:p>
            <a:pPr>
              <a:lnSpc>
                <a:spcPct val="100000"/>
              </a:lnSpc>
            </a:pPr>
            <a:r>
              <a:rPr lang="en-US" sz="4400" b="1" dirty="0">
                <a:solidFill>
                  <a:srgbClr val="000000"/>
                </a:solidFill>
                <a:latin typeface="MiSans" pitchFamily="34" charset="-122"/>
                <a:ea typeface="MiSans" pitchFamily="34" charset="-122"/>
                <a:cs typeface="MiSans" pitchFamily="34" charset="-120"/>
              </a:rPr>
              <a:t>《安徽省建设工程计价依据动态调整》</a:t>
            </a:r>
            <a:endParaRPr lang="en-US" sz="4400" b="1" dirty="0">
              <a:solidFill>
                <a:srgbClr val="000000"/>
              </a:solidFill>
              <a:latin typeface="MiSans" pitchFamily="34" charset="-122"/>
              <a:ea typeface="MiSans" pitchFamily="34" charset="-122"/>
              <a:cs typeface="MiSans" pitchFamily="34" charset="-120"/>
            </a:endParaRPr>
          </a:p>
          <a:p>
            <a:pPr algn="ctr">
              <a:lnSpc>
                <a:spcPct val="100000"/>
              </a:lnSpc>
            </a:pPr>
            <a:r>
              <a:rPr lang="en-US" sz="4400" b="1" dirty="0">
                <a:solidFill>
                  <a:srgbClr val="000000"/>
                </a:solidFill>
                <a:latin typeface="MiSans" pitchFamily="34" charset="-122"/>
                <a:ea typeface="MiSans" pitchFamily="34" charset="-122"/>
                <a:cs typeface="MiSans" pitchFamily="34" charset="-120"/>
              </a:rPr>
              <a:t>（第2期）</a:t>
            </a:r>
            <a:endParaRPr lang="en-US" sz="4400" b="1" dirty="0">
              <a:solidFill>
                <a:srgbClr val="000000"/>
              </a:solidFill>
              <a:latin typeface="MiSans" pitchFamily="34" charset="-122"/>
              <a:ea typeface="MiSans" pitchFamily="34" charset="-122"/>
              <a:cs typeface="MiSans" pitchFamily="34" charset="-120"/>
            </a:endParaRPr>
          </a:p>
        </p:txBody>
      </p:sp>
      <p:pic>
        <p:nvPicPr>
          <p:cNvPr id="12" name="Image 2" descr="https://kimi-img.moonshot.cn/pub/slides/slides_tmpl/image/25-10-09-16:35:24-d3jn7j0s8jdo4os5diug.jpg"/>
          <p:cNvPicPr>
            <a:picLocks noChangeAspect="1"/>
          </p:cNvPicPr>
          <p:nvPr/>
        </p:nvPicPr>
        <p:blipFill>
          <a:blip r:embed="rId3"/>
          <a:stretch>
            <a:fillRect/>
          </a:stretch>
        </p:blipFill>
        <p:spPr>
          <a:xfrm rot="5400000">
            <a:off x="10291445" y="5408930"/>
            <a:ext cx="2170430" cy="728980"/>
          </a:xfrm>
          <a:prstGeom prst="rect">
            <a:avLst/>
          </a:prstGeom>
        </p:spPr>
      </p:pic>
      <p:pic>
        <p:nvPicPr>
          <p:cNvPr id="13" name="Image 3" descr="https://kimi-img.moonshot.cn/pub/slides/slides_tmpl/image/25-10-09-16:35:24-d3jn7j0s8jdo4os5div0.png"/>
          <p:cNvPicPr>
            <a:picLocks noChangeAspect="1"/>
          </p:cNvPicPr>
          <p:nvPr/>
        </p:nvPicPr>
        <p:blipFill>
          <a:blip r:embed="rId4">
            <a:alphaModFix amt="40000"/>
          </a:blip>
          <a:stretch>
            <a:fillRect/>
          </a:stretch>
        </p:blipFill>
        <p:spPr>
          <a:xfrm flipV="1">
            <a:off x="772795" y="534035"/>
            <a:ext cx="762000" cy="76200"/>
          </a:xfrm>
          <a:prstGeom prst="rect">
            <a:avLst/>
          </a:prstGeom>
        </p:spPr>
      </p:pic>
      <p:pic>
        <p:nvPicPr>
          <p:cNvPr id="14" name="Image 4" descr="https://kimi-img.moonshot.cn/pub/slides/slides_tmpl/image/25-10-09-16:35:24-d3jn7j0s8jdo4os5div0.png"/>
          <p:cNvPicPr>
            <a:picLocks noChangeAspect="1"/>
          </p:cNvPicPr>
          <p:nvPr/>
        </p:nvPicPr>
        <p:blipFill>
          <a:blip r:embed="rId4">
            <a:alphaModFix amt="40000"/>
          </a:blip>
          <a:stretch>
            <a:fillRect/>
          </a:stretch>
        </p:blipFill>
        <p:spPr>
          <a:xfrm flipV="1">
            <a:off x="772795" y="664845"/>
            <a:ext cx="762000" cy="762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en-US" sz="2000" dirty="0">
                <a:solidFill>
                  <a:srgbClr val="0439E1"/>
                </a:solidFill>
                <a:latin typeface="MiSans" pitchFamily="34" charset="-122"/>
                <a:ea typeface="MiSans" pitchFamily="34" charset="-122"/>
                <a:cs typeface="MiSans" pitchFamily="34" charset="-120"/>
              </a:rPr>
              <a:t>调整内容:</a:t>
            </a:r>
            <a:endParaRPr 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r>
              <a:rPr lang="en-US" altLang="zh-CN" sz="1600" b="1" dirty="0"/>
              <a:t>2</a:t>
            </a:r>
            <a:r>
              <a:rPr lang="zh-CN" altLang="en-US" sz="1600" b="1" dirty="0"/>
              <a:t>、原</a:t>
            </a:r>
            <a:r>
              <a:rPr lang="en-US" altLang="zh-CN" sz="1600" b="1" dirty="0"/>
              <a:t>P6</a:t>
            </a:r>
            <a:r>
              <a:rPr lang="zh-CN" altLang="en-US" sz="1600" b="1" dirty="0"/>
              <a:t>页：</a:t>
            </a:r>
            <a:r>
              <a:rPr lang="en-US" altLang="zh-CN" sz="1600" b="1" dirty="0"/>
              <a:t> </a:t>
            </a:r>
            <a:endParaRPr lang="en-US" altLang="zh-CN" sz="1600" b="1" dirty="0"/>
          </a:p>
          <a:p>
            <a:pPr algn="just">
              <a:lnSpc>
                <a:spcPct val="150000"/>
              </a:lnSpc>
            </a:pPr>
            <a:r>
              <a:rPr lang="zh-CN" altLang="en-US" sz="1600" b="1" dirty="0"/>
              <a:t>五、安全生产责任保险费</a:t>
            </a:r>
            <a:r>
              <a:rPr lang="en-US" altLang="zh-CN" sz="1600" b="1" dirty="0"/>
              <a:t> </a:t>
            </a:r>
            <a:endParaRPr lang="en-US" altLang="zh-CN" sz="1600" b="1" dirty="0"/>
          </a:p>
          <a:p>
            <a:pPr algn="just">
              <a:lnSpc>
                <a:spcPct val="150000"/>
              </a:lnSpc>
            </a:pPr>
            <a:r>
              <a:rPr lang="zh-CN" altLang="en-US" sz="1600" b="1" dirty="0"/>
              <a:t>安全生产责任保险费是指建筑施工企业为建设工程依法投保安责险所产生的费用。</a:t>
            </a:r>
            <a:r>
              <a:rPr lang="en-US" altLang="zh-CN" sz="1600" b="1" dirty="0"/>
              <a:t> </a:t>
            </a:r>
            <a:endParaRPr lang="en-US" altLang="zh-CN" sz="1600" b="1" dirty="0"/>
          </a:p>
          <a:p>
            <a:pPr algn="just">
              <a:lnSpc>
                <a:spcPct val="150000"/>
              </a:lnSpc>
            </a:pPr>
            <a:endParaRPr lang="en-US" altLang="zh-CN" sz="1600" b="1" dirty="0"/>
          </a:p>
          <a:p>
            <a:pPr algn="just">
              <a:lnSpc>
                <a:spcPct val="150000"/>
              </a:lnSpc>
            </a:pPr>
            <a:r>
              <a:rPr lang="zh-CN" altLang="en-US" sz="1600" b="1" dirty="0"/>
              <a:t>原</a:t>
            </a:r>
            <a:r>
              <a:rPr lang="en-US" altLang="zh-CN" sz="1600" b="1" dirty="0"/>
              <a:t>P10</a:t>
            </a:r>
            <a:r>
              <a:rPr lang="zh-CN" altLang="en-US" sz="1600" b="1" dirty="0"/>
              <a:t>页</a:t>
            </a:r>
            <a:r>
              <a:rPr lang="en-US" altLang="zh-CN" sz="1600" b="1" dirty="0"/>
              <a:t>: </a:t>
            </a:r>
            <a:endParaRPr lang="en-US" altLang="zh-CN" sz="1600" b="1" dirty="0"/>
          </a:p>
          <a:p>
            <a:pPr algn="just">
              <a:lnSpc>
                <a:spcPct val="150000"/>
              </a:lnSpc>
            </a:pPr>
            <a:r>
              <a:rPr lang="en-US" altLang="zh-CN" sz="1600" b="1" dirty="0"/>
              <a:t>12.</a:t>
            </a:r>
            <a:r>
              <a:rPr lang="zh-CN" altLang="en-US" sz="1600" b="1" dirty="0"/>
              <a:t>安全生产责任保险费（以下简称</a:t>
            </a:r>
            <a:r>
              <a:rPr lang="en-US" altLang="zh-CN" sz="1600" b="1" dirty="0"/>
              <a:t>“</a:t>
            </a:r>
            <a:r>
              <a:rPr lang="zh-CN" altLang="en-US" sz="1600" b="1" dirty="0"/>
              <a:t>安责险</a:t>
            </a:r>
            <a:r>
              <a:rPr lang="en-US" altLang="zh-CN" sz="1600" b="1" dirty="0"/>
              <a:t>”</a:t>
            </a:r>
            <a:r>
              <a:rPr lang="zh-CN" altLang="en-US" sz="1600" b="1" dirty="0"/>
              <a:t>）是</a:t>
            </a:r>
            <a:r>
              <a:rPr lang="zh-CN" altLang="en-US" sz="1600" b="1" dirty="0">
                <a:solidFill>
                  <a:srgbClr val="FF0000"/>
                </a:solidFill>
              </a:rPr>
              <a:t>不可竞争性</a:t>
            </a:r>
            <a:r>
              <a:rPr lang="zh-CN" altLang="en-US" sz="1600" b="1" dirty="0"/>
              <a:t>费用，以</a:t>
            </a:r>
            <a:r>
              <a:rPr lang="en-US" altLang="zh-CN" sz="1600" b="1" dirty="0"/>
              <a:t>“</a:t>
            </a:r>
            <a:r>
              <a:rPr lang="zh-CN" altLang="en-US" sz="1600" b="1" dirty="0">
                <a:solidFill>
                  <a:srgbClr val="FF0000"/>
                </a:solidFill>
              </a:rPr>
              <a:t>分部分项工程费</a:t>
            </a:r>
            <a:r>
              <a:rPr lang="en-US" altLang="zh-CN" sz="1600" b="1" dirty="0">
                <a:solidFill>
                  <a:srgbClr val="FF0000"/>
                </a:solidFill>
              </a:rPr>
              <a:t>+ </a:t>
            </a:r>
            <a:r>
              <a:rPr lang="zh-CN" altLang="en-US" sz="1600" b="1" dirty="0">
                <a:solidFill>
                  <a:srgbClr val="FF0000"/>
                </a:solidFill>
              </a:rPr>
              <a:t>措施项目费</a:t>
            </a:r>
            <a:r>
              <a:rPr lang="en-US" altLang="zh-CN" sz="1600" b="1" dirty="0">
                <a:solidFill>
                  <a:srgbClr val="FF0000"/>
                </a:solidFill>
              </a:rPr>
              <a:t>+</a:t>
            </a:r>
            <a:r>
              <a:rPr lang="zh-CN" altLang="en-US" sz="1600" b="1" dirty="0">
                <a:solidFill>
                  <a:srgbClr val="FF0000"/>
                </a:solidFill>
              </a:rPr>
              <a:t>不可竞争费</a:t>
            </a:r>
            <a:r>
              <a:rPr lang="en-US" altLang="zh-CN" sz="1600" b="1" dirty="0">
                <a:solidFill>
                  <a:srgbClr val="FF0000"/>
                </a:solidFill>
              </a:rPr>
              <a:t>+</a:t>
            </a:r>
            <a:r>
              <a:rPr lang="zh-CN" altLang="en-US" sz="1600" b="1" dirty="0">
                <a:solidFill>
                  <a:srgbClr val="FF0000"/>
                </a:solidFill>
              </a:rPr>
              <a:t>其他项目费</a:t>
            </a:r>
            <a:r>
              <a:rPr lang="en-US" altLang="zh-CN" sz="1600" b="1" dirty="0"/>
              <a:t>”</a:t>
            </a:r>
            <a:r>
              <a:rPr lang="zh-CN" altLang="en-US" sz="1600" b="1" dirty="0"/>
              <a:t>为基础计算，编制、审核最高投标限价时，其费率应</a:t>
            </a:r>
            <a:r>
              <a:rPr lang="en-US" altLang="zh-CN" sz="1600" b="1" dirty="0"/>
              <a:t> </a:t>
            </a:r>
            <a:r>
              <a:rPr lang="zh-CN" altLang="en-US" sz="1600" b="1" dirty="0"/>
              <a:t>按定额规定计取，不得调整。工程结算时，由发承包双方根据工程实际情况确认的安责险计</a:t>
            </a:r>
            <a:r>
              <a:rPr lang="en-US" altLang="zh-CN" sz="1600" b="1" dirty="0"/>
              <a:t> </a:t>
            </a:r>
            <a:r>
              <a:rPr lang="zh-CN" altLang="en-US" sz="1600" b="1" dirty="0"/>
              <a:t>入工程造价。</a:t>
            </a:r>
            <a:endParaRPr lang="zh-CN" altLang="en-US" sz="1600" b="1"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安全生产责任保险费</a:t>
            </a:r>
            <a:endParaRPr lang="zh-CN" alt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r>
              <a:rPr lang="en-US" altLang="zh-CN" b="1" dirty="0"/>
              <a:t>1</a:t>
            </a:r>
            <a:r>
              <a:rPr lang="zh-CN" altLang="en-US" b="1" dirty="0"/>
              <a:t>、安全生产责任保险费（以下简称</a:t>
            </a:r>
            <a:r>
              <a:rPr lang="en-US" altLang="zh-CN" b="1" dirty="0"/>
              <a:t>“</a:t>
            </a:r>
            <a:r>
              <a:rPr lang="zh-CN" altLang="en-US" b="1" dirty="0"/>
              <a:t>安责险</a:t>
            </a:r>
            <a:r>
              <a:rPr lang="en-US" altLang="zh-CN" b="1" dirty="0"/>
              <a:t>”</a:t>
            </a:r>
            <a:r>
              <a:rPr lang="zh-CN" altLang="en-US" b="1" dirty="0"/>
              <a:t>）属于不可竞争性费用。</a:t>
            </a:r>
            <a:r>
              <a:rPr lang="en-US" altLang="zh-CN" b="1" dirty="0"/>
              <a:t> </a:t>
            </a:r>
            <a:endParaRPr lang="en-US" altLang="zh-CN" b="1" dirty="0"/>
          </a:p>
          <a:p>
            <a:pPr algn="just">
              <a:lnSpc>
                <a:spcPct val="150000"/>
              </a:lnSpc>
            </a:pPr>
            <a:endParaRPr lang="en-US" altLang="zh-CN" b="1" dirty="0"/>
          </a:p>
          <a:p>
            <a:pPr algn="just">
              <a:lnSpc>
                <a:spcPct val="150000"/>
              </a:lnSpc>
            </a:pPr>
            <a:r>
              <a:rPr lang="en-US" altLang="zh-CN" b="1" dirty="0"/>
              <a:t>2</a:t>
            </a:r>
            <a:r>
              <a:rPr lang="zh-CN" altLang="en-US" b="1" dirty="0"/>
              <a:t>、安责险计算基数为</a:t>
            </a:r>
            <a:r>
              <a:rPr lang="en-US" altLang="zh-CN" b="1" dirty="0"/>
              <a:t>“</a:t>
            </a:r>
            <a:r>
              <a:rPr lang="zh-CN" altLang="en-US" b="1" dirty="0"/>
              <a:t>分部分项工程项目费</a:t>
            </a:r>
            <a:r>
              <a:rPr lang="en-US" altLang="zh-CN" b="1" dirty="0"/>
              <a:t>+</a:t>
            </a:r>
            <a:r>
              <a:rPr lang="zh-CN" altLang="en-US" b="1" dirty="0"/>
              <a:t>措施项目费</a:t>
            </a:r>
            <a:r>
              <a:rPr lang="en-US" altLang="zh-CN" b="1" dirty="0"/>
              <a:t>+</a:t>
            </a:r>
            <a:r>
              <a:rPr lang="zh-CN" altLang="en-US" b="1" dirty="0"/>
              <a:t>不可竞争费</a:t>
            </a:r>
            <a:r>
              <a:rPr lang="en-US" altLang="zh-CN" b="1" dirty="0"/>
              <a:t>+</a:t>
            </a:r>
            <a:r>
              <a:rPr lang="zh-CN" altLang="en-US" b="1" dirty="0"/>
              <a:t>其他项目费</a:t>
            </a:r>
            <a:r>
              <a:rPr lang="en-US" altLang="zh-CN" b="1" dirty="0"/>
              <a:t>”</a:t>
            </a:r>
            <a:r>
              <a:rPr lang="zh-CN" altLang="en-US" b="1" dirty="0"/>
              <a:t>，编制、审核最高投标限价时，其费率应按定额规定计取，不得调整。</a:t>
            </a:r>
            <a:r>
              <a:rPr lang="en-US" altLang="zh-CN" b="1" dirty="0"/>
              <a:t> </a:t>
            </a:r>
            <a:endParaRPr lang="en-US" altLang="zh-CN" b="1" dirty="0"/>
          </a:p>
          <a:p>
            <a:pPr algn="just">
              <a:lnSpc>
                <a:spcPct val="150000"/>
              </a:lnSpc>
            </a:pPr>
            <a:endParaRPr lang="en-US" altLang="zh-CN" b="1" dirty="0"/>
          </a:p>
          <a:p>
            <a:pPr algn="just">
              <a:lnSpc>
                <a:spcPct val="150000"/>
              </a:lnSpc>
            </a:pPr>
            <a:r>
              <a:rPr lang="en-US" altLang="zh-CN" b="1" dirty="0"/>
              <a:t>3</a:t>
            </a:r>
            <a:r>
              <a:rPr lang="zh-CN" altLang="en-US" b="1" dirty="0"/>
              <a:t>、工程结算时，由发承包双方根据工程实际情况确认的安责险计入工程造价。</a:t>
            </a:r>
            <a:r>
              <a:rPr lang="en-US" altLang="zh-CN" b="1" dirty="0"/>
              <a:t> </a:t>
            </a:r>
            <a:endParaRPr lang="en-US" altLang="zh-CN" b="1" dirty="0"/>
          </a:p>
          <a:p>
            <a:pPr algn="just">
              <a:lnSpc>
                <a:spcPct val="150000"/>
              </a:lnSpc>
            </a:pPr>
            <a:endParaRPr lang="en-US" altLang="zh-CN" b="1" dirty="0"/>
          </a:p>
          <a:p>
            <a:pPr algn="just">
              <a:lnSpc>
                <a:spcPct val="150000"/>
              </a:lnSpc>
            </a:pPr>
            <a:r>
              <a:rPr lang="en-US" altLang="zh-CN" b="1" dirty="0"/>
              <a:t>4</a:t>
            </a:r>
            <a:r>
              <a:rPr lang="zh-CN" altLang="en-US" b="1" dirty="0"/>
              <a:t>、费用定额的差别。</a:t>
            </a:r>
            <a:endParaRPr lang="zh-CN" altLang="en-US" b="1" dirty="0"/>
          </a:p>
        </p:txBody>
      </p:sp>
      <p:sp>
        <p:nvSpPr>
          <p:cNvPr id="1073742851" name="圆角矩形标注 1073742850"/>
          <p:cNvSpPr/>
          <p:nvPr/>
        </p:nvSpPr>
        <p:spPr>
          <a:xfrm>
            <a:off x="8130540" y="951865"/>
            <a:ext cx="2152650" cy="1019810"/>
          </a:xfrm>
          <a:prstGeom prst="wedgeRoundRectCallout">
            <a:avLst>
              <a:gd name="adj1" fmla="val -43750"/>
              <a:gd name="adj2" fmla="val 70000"/>
              <a:gd name="adj3" fmla="val 16667"/>
            </a:avLst>
          </a:prstGeom>
          <a:solidFill>
            <a:srgbClr val="FFFF00"/>
          </a:solidFill>
          <a:ln w="9525" cap="flat" cmpd="sng">
            <a:solidFill>
              <a:srgbClr val="000000"/>
            </a:solidFill>
            <a:prstDash val="solid"/>
            <a:miter/>
            <a:headEnd type="none" w="med" len="med"/>
            <a:tailEnd type="none" w="med" len="med"/>
          </a:ln>
        </p:spPr>
        <p:txBody>
          <a:bodyPr vert="horz" wrap="square" anchor="t" anchorCtr="0"/>
          <a:p>
            <a:r>
              <a:rPr lang="zh-CN" altLang="en-US"/>
              <a:t>属于不可竞争性费用，不能与不可竞争费混淆</a:t>
            </a:r>
            <a:endParaRPr lang="zh-CN" altLang="en-US"/>
          </a:p>
          <a:p>
            <a:endParaRPr lang="zh-CN" alt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将</a:t>
            </a:r>
            <a:r>
              <a:rPr lang="en-US" altLang="zh-CN" sz="2000" dirty="0">
                <a:solidFill>
                  <a:srgbClr val="0439E1"/>
                </a:solidFill>
                <a:latin typeface="MiSans" pitchFamily="34" charset="-122"/>
                <a:ea typeface="MiSans" pitchFamily="34" charset="-122"/>
                <a:cs typeface="MiSans" pitchFamily="34" charset="-120"/>
              </a:rPr>
              <a:t>“</a:t>
            </a:r>
            <a:r>
              <a:rPr lang="zh-CN" altLang="en-US" sz="2000" dirty="0">
                <a:solidFill>
                  <a:srgbClr val="0439E1"/>
                </a:solidFill>
                <a:latin typeface="MiSans" pitchFamily="34" charset="-122"/>
                <a:ea typeface="MiSans" pitchFamily="34" charset="-122"/>
                <a:cs typeface="MiSans" pitchFamily="34" charset="-120"/>
              </a:rPr>
              <a:t>税金</a:t>
            </a:r>
            <a:r>
              <a:rPr lang="en-US" altLang="zh-CN" sz="2000" dirty="0">
                <a:solidFill>
                  <a:srgbClr val="0439E1"/>
                </a:solidFill>
                <a:latin typeface="MiSans" pitchFamily="34" charset="-122"/>
                <a:ea typeface="MiSans" pitchFamily="34" charset="-122"/>
                <a:cs typeface="MiSans" pitchFamily="34" charset="-120"/>
              </a:rPr>
              <a:t>”</a:t>
            </a:r>
            <a:r>
              <a:rPr lang="zh-CN" altLang="en-US" sz="2000" dirty="0">
                <a:solidFill>
                  <a:srgbClr val="0439E1"/>
                </a:solidFill>
                <a:latin typeface="MiSans" pitchFamily="34" charset="-122"/>
                <a:ea typeface="MiSans" pitchFamily="34" charset="-122"/>
                <a:cs typeface="MiSans" pitchFamily="34" charset="-120"/>
              </a:rPr>
              <a:t>明确为</a:t>
            </a:r>
            <a:r>
              <a:rPr lang="en-US" altLang="zh-CN" sz="2000" dirty="0">
                <a:solidFill>
                  <a:srgbClr val="0439E1"/>
                </a:solidFill>
                <a:latin typeface="MiSans" pitchFamily="34" charset="-122"/>
                <a:ea typeface="MiSans" pitchFamily="34" charset="-122"/>
                <a:cs typeface="MiSans" pitchFamily="34" charset="-120"/>
              </a:rPr>
              <a:t>“</a:t>
            </a:r>
            <a:r>
              <a:rPr lang="zh-CN" altLang="en-US" sz="2000" dirty="0">
                <a:solidFill>
                  <a:srgbClr val="0439E1"/>
                </a:solidFill>
                <a:latin typeface="MiSans" pitchFamily="34" charset="-122"/>
                <a:ea typeface="MiSans" pitchFamily="34" charset="-122"/>
                <a:cs typeface="MiSans" pitchFamily="34" charset="-120"/>
              </a:rPr>
              <a:t>增值税</a:t>
            </a:r>
            <a:r>
              <a:rPr lang="en-US" altLang="zh-CN" sz="2000" dirty="0">
                <a:solidFill>
                  <a:srgbClr val="0439E1"/>
                </a:solidFill>
                <a:latin typeface="MiSans" pitchFamily="34" charset="-122"/>
                <a:ea typeface="MiSans" pitchFamily="34" charset="-122"/>
                <a:cs typeface="MiSans" pitchFamily="34" charset="-120"/>
              </a:rPr>
              <a:t>”</a:t>
            </a:r>
            <a:r>
              <a:rPr lang="zh-CN" altLang="en-US" sz="2000" dirty="0">
                <a:solidFill>
                  <a:srgbClr val="0439E1"/>
                </a:solidFill>
                <a:latin typeface="MiSans" pitchFamily="34" charset="-122"/>
                <a:ea typeface="MiSans" pitchFamily="34" charset="-122"/>
                <a:cs typeface="MiSans" pitchFamily="34" charset="-120"/>
              </a:rPr>
              <a:t>的核心原因</a:t>
            </a:r>
            <a:endParaRPr lang="zh-CN" alt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endParaRPr lang="zh-CN" altLang="en-US" sz="1600" b="1" dirty="0"/>
          </a:p>
          <a:p>
            <a:pPr algn="just">
              <a:lnSpc>
                <a:spcPct val="150000"/>
              </a:lnSpc>
            </a:pPr>
            <a:r>
              <a:rPr lang="zh-CN" altLang="en-US" sz="1600" b="1" dirty="0"/>
              <a:t>税务政策更新，精准对应现行税制我国建筑行业自</a:t>
            </a:r>
            <a:r>
              <a:rPr lang="en-US" altLang="zh-CN" sz="1600" b="1" dirty="0"/>
              <a:t> 2016 </a:t>
            </a:r>
            <a:r>
              <a:rPr lang="zh-CN" altLang="en-US" sz="1600" b="1" dirty="0"/>
              <a:t>年起全面推行</a:t>
            </a:r>
            <a:r>
              <a:rPr lang="en-US" altLang="zh-CN" sz="1600" b="1" dirty="0"/>
              <a:t> “</a:t>
            </a:r>
            <a:r>
              <a:rPr lang="zh-CN" altLang="en-US" sz="1600" b="1" dirty="0"/>
              <a:t>营改增</a:t>
            </a:r>
            <a:r>
              <a:rPr lang="en-US" altLang="zh-CN" sz="1600" b="1" dirty="0"/>
              <a:t>”</a:t>
            </a:r>
            <a:r>
              <a:rPr lang="zh-CN" altLang="en-US" sz="1600" b="1" dirty="0"/>
              <a:t>，现行税制下工程领域的</a:t>
            </a:r>
            <a:r>
              <a:rPr lang="en-US" altLang="zh-CN" sz="1600" b="1" dirty="0"/>
              <a:t> “</a:t>
            </a:r>
            <a:r>
              <a:rPr lang="zh-CN" altLang="en-US" sz="1600" b="1" dirty="0"/>
              <a:t>税金</a:t>
            </a:r>
            <a:r>
              <a:rPr lang="en-US" altLang="zh-CN" sz="1600" b="1" dirty="0"/>
              <a:t>” </a:t>
            </a:r>
            <a:r>
              <a:rPr lang="zh-CN" altLang="en-US" sz="1600" b="1" dirty="0"/>
              <a:t>已仅指增值税，不再包含营业税。此前造价构成中的</a:t>
            </a:r>
            <a:r>
              <a:rPr lang="en-US" altLang="zh-CN" sz="1600" b="1" dirty="0"/>
              <a:t> “</a:t>
            </a:r>
            <a:r>
              <a:rPr lang="zh-CN" altLang="en-US" sz="1600" b="1" dirty="0"/>
              <a:t>税金</a:t>
            </a:r>
            <a:r>
              <a:rPr lang="en-US" altLang="zh-CN" sz="1600" b="1" dirty="0"/>
              <a:t>” </a:t>
            </a:r>
            <a:r>
              <a:rPr lang="zh-CN" altLang="en-US" sz="1600" b="1" dirty="0"/>
              <a:t>是一个笼统概念，此次调整为</a:t>
            </a:r>
            <a:r>
              <a:rPr lang="en-US" altLang="zh-CN" sz="1600" b="1" dirty="0"/>
              <a:t> “</a:t>
            </a:r>
            <a:r>
              <a:rPr lang="zh-CN" altLang="en-US" sz="1600" b="1" dirty="0"/>
              <a:t>增值税</a:t>
            </a:r>
            <a:r>
              <a:rPr lang="en-US" altLang="zh-CN" sz="1600" b="1" dirty="0"/>
              <a:t>”</a:t>
            </a:r>
            <a:r>
              <a:rPr lang="zh-CN" altLang="en-US" sz="1600" b="1" dirty="0"/>
              <a:t>，精准匹配现行税务政策，避免与历史税制混淆，体现了计价依据的时效性。</a:t>
            </a:r>
            <a:endParaRPr lang="zh-CN" altLang="en-US" sz="1600" b="1" dirty="0"/>
          </a:p>
          <a:p>
            <a:pPr algn="just">
              <a:lnSpc>
                <a:spcPct val="150000"/>
              </a:lnSpc>
            </a:pPr>
            <a:endParaRPr lang="en-US" altLang="zh-CN" sz="1600" b="1" dirty="0"/>
          </a:p>
          <a:p>
            <a:pPr algn="just">
              <a:lnSpc>
                <a:spcPct val="150000"/>
              </a:lnSpc>
            </a:pPr>
            <a:r>
              <a:rPr lang="zh-CN" altLang="en-US" sz="1600" b="1" dirty="0"/>
              <a:t>规范造价计算，明确计税基础增值税的计算有明确的计税方法（一般计税方法、简易计税方法）和计税基础，将</a:t>
            </a:r>
            <a:r>
              <a:rPr lang="en-US" altLang="zh-CN" sz="1600" b="1" dirty="0"/>
              <a:t> “</a:t>
            </a:r>
            <a:r>
              <a:rPr lang="zh-CN" altLang="en-US" sz="1600" b="1" dirty="0"/>
              <a:t>税金</a:t>
            </a:r>
            <a:r>
              <a:rPr lang="en-US" altLang="zh-CN" sz="1600" b="1" dirty="0"/>
              <a:t>” </a:t>
            </a:r>
            <a:r>
              <a:rPr lang="zh-CN" altLang="en-US" sz="1600" b="1" dirty="0"/>
              <a:t>明确为</a:t>
            </a:r>
            <a:r>
              <a:rPr lang="en-US" altLang="zh-CN" sz="1600" b="1" dirty="0"/>
              <a:t> “</a:t>
            </a:r>
            <a:r>
              <a:rPr lang="zh-CN" altLang="en-US" sz="1600" b="1" dirty="0"/>
              <a:t>增值税</a:t>
            </a:r>
            <a:r>
              <a:rPr lang="en-US" altLang="zh-CN" sz="1600" b="1" dirty="0"/>
              <a:t>”</a:t>
            </a:r>
            <a:r>
              <a:rPr lang="zh-CN" altLang="en-US" sz="1600" b="1" dirty="0"/>
              <a:t>，可以引导造价人员严格按照增值税相关规定计算税费，避免因概念模糊导致的计税错误，保障国家税收和企业合法权益。</a:t>
            </a:r>
            <a:endParaRPr lang="zh-CN" altLang="en-US" sz="1600" b="1"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41000"/>
          </a:blip>
          <a:srcRect r="13960" b="21018"/>
          <a:stretch>
            <a:fillRect/>
          </a:stretch>
        </p:blipFill>
        <p:spPr>
          <a:xfrm flipH="1" flipV="1">
            <a:off x="0" y="0"/>
            <a:ext cx="12191365" cy="6858000"/>
          </a:xfrm>
          <a:prstGeom prst="rect">
            <a:avLst/>
          </a:prstGeom>
        </p:spPr>
      </p:pic>
      <p:sp>
        <p:nvSpPr>
          <p:cNvPr id="3" name="Text 0"/>
          <p:cNvSpPr/>
          <p:nvPr/>
        </p:nvSpPr>
        <p:spPr>
          <a:xfrm>
            <a:off x="1327785" y="653415"/>
            <a:ext cx="9119235" cy="601345"/>
          </a:xfrm>
          <a:prstGeom prst="rect">
            <a:avLst/>
          </a:prstGeom>
          <a:noFill/>
        </p:spPr>
        <p:txBody>
          <a:bodyPr wrap="square" lIns="0" tIns="0" rIns="0" bIns="0" rtlCol="0" anchor="t">
            <a:noAutofit/>
          </a:bodyPr>
          <a:lstStyle/>
          <a:p>
            <a:pPr>
              <a:lnSpc>
                <a:spcPct val="150000"/>
              </a:lnSpc>
            </a:pPr>
            <a:r>
              <a:rPr lang="zh-CN" altLang="en-US" sz="2200" dirty="0">
                <a:solidFill>
                  <a:srgbClr val="0D0D0D"/>
                </a:solidFill>
                <a:latin typeface="MiSans" pitchFamily="34" charset="-122"/>
                <a:ea typeface="MiSans" pitchFamily="34" charset="-122"/>
                <a:cs typeface="MiSans" pitchFamily="34" charset="-120"/>
              </a:rPr>
              <a:t>《关于进一步推进全省智慧工地建设的通知》</a:t>
            </a:r>
            <a:endParaRPr lang="zh-CN" altLang="en-US" sz="2200" dirty="0">
              <a:solidFill>
                <a:srgbClr val="0D0D0D"/>
              </a:solidFill>
              <a:latin typeface="MiSans" pitchFamily="34" charset="-122"/>
              <a:ea typeface="MiSans" pitchFamily="34" charset="-122"/>
              <a:cs typeface="MiSans" pitchFamily="34" charset="-120"/>
            </a:endParaRPr>
          </a:p>
        </p:txBody>
      </p:sp>
      <p:pic>
        <p:nvPicPr>
          <p:cNvPr id="4" name="Image 1" descr="https://kimi-img.moonshot.cn/pub/slides/slides_tmpl/image/25-10-09-16:35:24-d3jn7j0s8jdo4os5diug.jpg"/>
          <p:cNvPicPr>
            <a:picLocks noChangeAspect="1"/>
          </p:cNvPicPr>
          <p:nvPr/>
        </p:nvPicPr>
        <p:blipFill>
          <a:blip r:embed="rId3"/>
          <a:stretch>
            <a:fillRect/>
          </a:stretch>
        </p:blipFill>
        <p:spPr>
          <a:xfrm rot="5400000">
            <a:off x="-294005" y="1038860"/>
            <a:ext cx="2588260" cy="509905"/>
          </a:xfrm>
          <a:prstGeom prst="rect">
            <a:avLst/>
          </a:prstGeom>
        </p:spPr>
      </p:pic>
      <p:sp>
        <p:nvSpPr>
          <p:cNvPr id="5" name="Shape 1"/>
          <p:cNvSpPr/>
          <p:nvPr/>
        </p:nvSpPr>
        <p:spPr>
          <a:xfrm>
            <a:off x="9318625" y="6332855"/>
            <a:ext cx="2063750" cy="0"/>
          </a:xfrm>
          <a:prstGeom prst="straightConnector1">
            <a:avLst/>
          </a:prstGeom>
          <a:noFill/>
          <a:ln w="9525">
            <a:solidFill>
              <a:srgbClr val="000000">
                <a:alpha val="21961"/>
              </a:srgbClr>
            </a:solidFill>
            <a:prstDash val="solid"/>
            <a:headEnd type="none"/>
            <a:tailEnd type="none"/>
          </a:ln>
        </p:spPr>
      </p:sp>
      <p:sp>
        <p:nvSpPr>
          <p:cNvPr id="6" name="Shape 2"/>
          <p:cNvSpPr/>
          <p:nvPr/>
        </p:nvSpPr>
        <p:spPr>
          <a:xfrm>
            <a:off x="11459845" y="6039485"/>
            <a:ext cx="209550" cy="42238"/>
          </a:xfrm>
          <a:prstGeom prst="rect">
            <a:avLst/>
          </a:prstGeom>
          <a:solidFill>
            <a:srgbClr val="000000"/>
          </a:solidFill>
          <a:ln w="19050">
            <a:solidFill>
              <a:srgbClr val="000000"/>
            </a:solidFill>
            <a:prstDash val="solid"/>
          </a:ln>
        </p:spPr>
      </p:sp>
      <p:sp>
        <p:nvSpPr>
          <p:cNvPr id="7" name="Shape 3"/>
          <p:cNvSpPr/>
          <p:nvPr/>
        </p:nvSpPr>
        <p:spPr>
          <a:xfrm>
            <a:off x="11459845" y="6136476"/>
            <a:ext cx="209550" cy="42238"/>
          </a:xfrm>
          <a:prstGeom prst="rect">
            <a:avLst/>
          </a:prstGeom>
          <a:solidFill>
            <a:srgbClr val="000000"/>
          </a:solidFill>
          <a:ln w="19050">
            <a:solidFill>
              <a:srgbClr val="000000"/>
            </a:solidFill>
            <a:prstDash val="solid"/>
          </a:ln>
        </p:spPr>
      </p:sp>
      <p:sp>
        <p:nvSpPr>
          <p:cNvPr id="8" name="Shape 4"/>
          <p:cNvSpPr/>
          <p:nvPr/>
        </p:nvSpPr>
        <p:spPr>
          <a:xfrm>
            <a:off x="11459845" y="6233467"/>
            <a:ext cx="209550" cy="42238"/>
          </a:xfrm>
          <a:prstGeom prst="rect">
            <a:avLst/>
          </a:prstGeom>
          <a:solidFill>
            <a:srgbClr val="000000"/>
          </a:solidFill>
          <a:ln w="19050">
            <a:solidFill>
              <a:srgbClr val="000000"/>
            </a:solidFill>
            <a:prstDash val="solid"/>
          </a:ln>
        </p:spPr>
      </p:sp>
      <p:pic>
        <p:nvPicPr>
          <p:cNvPr id="9" name="Image 2" descr="https://kimi-img.moonshot.cn/pub/slides/slides_tmpl/image/25-10-09-16:35:24-d3jn7j0s8jdo4os5div0.png"/>
          <p:cNvPicPr>
            <a:picLocks noChangeAspect="1"/>
          </p:cNvPicPr>
          <p:nvPr/>
        </p:nvPicPr>
        <p:blipFill>
          <a:blip r:embed="rId4">
            <a:alphaModFix amt="40000"/>
          </a:blip>
          <a:stretch>
            <a:fillRect/>
          </a:stretch>
        </p:blipFill>
        <p:spPr>
          <a:xfrm flipV="1">
            <a:off x="10698480" y="761365"/>
            <a:ext cx="762000" cy="76200"/>
          </a:xfrm>
          <a:prstGeom prst="rect">
            <a:avLst/>
          </a:prstGeom>
        </p:spPr>
      </p:pic>
      <p:pic>
        <p:nvPicPr>
          <p:cNvPr id="10" name="Image 3" descr="https://kimi-img.moonshot.cn/pub/slides/slides_tmpl/image/25-10-09-16:35:24-d3jn7j0s8jdo4os5div0.png"/>
          <p:cNvPicPr>
            <a:picLocks noChangeAspect="1"/>
          </p:cNvPicPr>
          <p:nvPr/>
        </p:nvPicPr>
        <p:blipFill>
          <a:blip r:embed="rId4">
            <a:alphaModFix amt="40000"/>
          </a:blip>
          <a:stretch>
            <a:fillRect/>
          </a:stretch>
        </p:blipFill>
        <p:spPr>
          <a:xfrm flipV="1">
            <a:off x="10698480" y="892175"/>
            <a:ext cx="762000" cy="76200"/>
          </a:xfrm>
          <a:prstGeom prst="rect">
            <a:avLst/>
          </a:prstGeom>
        </p:spPr>
      </p:pic>
      <p:pic>
        <p:nvPicPr>
          <p:cNvPr id="11" name="图片 -2147482611"/>
          <p:cNvPicPr>
            <a:picLocks noChangeAspect="1"/>
          </p:cNvPicPr>
          <p:nvPr/>
        </p:nvPicPr>
        <p:blipFill>
          <a:blip r:embed="rId5"/>
          <a:stretch>
            <a:fillRect/>
          </a:stretch>
        </p:blipFill>
        <p:spPr>
          <a:xfrm>
            <a:off x="1782445" y="1450340"/>
            <a:ext cx="3606800" cy="4806315"/>
          </a:xfrm>
          <a:prstGeom prst="rect">
            <a:avLst/>
          </a:prstGeom>
          <a:noFill/>
          <a:ln w="9525">
            <a:noFill/>
          </a:ln>
        </p:spPr>
      </p:pic>
      <p:pic>
        <p:nvPicPr>
          <p:cNvPr id="12" name="图片 -2147482610"/>
          <p:cNvPicPr>
            <a:picLocks noChangeAspect="1"/>
          </p:cNvPicPr>
          <p:nvPr/>
        </p:nvPicPr>
        <p:blipFill>
          <a:blip r:embed="rId6"/>
          <a:stretch>
            <a:fillRect/>
          </a:stretch>
        </p:blipFill>
        <p:spPr>
          <a:xfrm>
            <a:off x="6332855" y="1450340"/>
            <a:ext cx="3867150" cy="4826000"/>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我省智慧工地建设目标</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r>
              <a:rPr lang="en-US" altLang="zh-CN" sz="1600" b="1" dirty="0"/>
              <a:t>1</a:t>
            </a:r>
            <a:r>
              <a:rPr lang="zh-CN" altLang="en-US" sz="1600" b="1" dirty="0"/>
              <a:t>、全省依法办理施工许可证的房屋建筑和市政基础设施工程，按照省工程建设地方标准《智慧工地建设</a:t>
            </a:r>
            <a:r>
              <a:rPr lang="en-US" altLang="zh-CN" sz="1600" b="1" dirty="0"/>
              <a:t> </a:t>
            </a:r>
            <a:r>
              <a:rPr lang="zh-CN" altLang="en-US" sz="1600" b="1" dirty="0"/>
              <a:t>标准》（</a:t>
            </a:r>
            <a:r>
              <a:rPr lang="en-US" altLang="zh-CN" sz="1600" b="1" dirty="0"/>
              <a:t>DB34/T 5175-2025</a:t>
            </a:r>
            <a:r>
              <a:rPr lang="zh-CN" altLang="en-US" sz="1600" b="1" dirty="0"/>
              <a:t>），全面推行智慧工地建设和应用。</a:t>
            </a:r>
            <a:endParaRPr lang="zh-CN" altLang="en-US" sz="1600" b="1" dirty="0"/>
          </a:p>
          <a:p>
            <a:pPr algn="just">
              <a:lnSpc>
                <a:spcPct val="150000"/>
              </a:lnSpc>
            </a:pPr>
            <a:r>
              <a:rPr lang="en-US" altLang="zh-CN" sz="1600" b="1" dirty="0"/>
              <a:t> </a:t>
            </a:r>
            <a:endParaRPr lang="en-US" altLang="zh-CN" sz="1600" b="1" dirty="0"/>
          </a:p>
          <a:p>
            <a:pPr algn="just">
              <a:lnSpc>
                <a:spcPct val="150000"/>
              </a:lnSpc>
            </a:pPr>
            <a:r>
              <a:rPr lang="en-US" altLang="zh-CN" sz="1600" b="1" dirty="0"/>
              <a:t>2</a:t>
            </a:r>
            <a:r>
              <a:rPr lang="zh-CN" altLang="en-US" sz="1600" b="1" dirty="0"/>
              <a:t>、</a:t>
            </a:r>
            <a:r>
              <a:rPr lang="en-US" altLang="zh-CN" sz="1600" b="1" dirty="0"/>
              <a:t>2026</a:t>
            </a:r>
            <a:r>
              <a:rPr lang="zh-CN" altLang="en-US" sz="1600" b="1" dirty="0"/>
              <a:t>年底：所有在建政府投资工程及一定规模以上项目（房屋建筑工程建筑面积</a:t>
            </a:r>
            <a:r>
              <a:rPr lang="en-US" altLang="zh-CN" sz="1600" b="1" dirty="0"/>
              <a:t>≥10000</a:t>
            </a:r>
            <a:r>
              <a:rPr lang="zh-CN" altLang="en-US" sz="1600" b="1" dirty="0"/>
              <a:t>㎡、市政工</a:t>
            </a:r>
            <a:r>
              <a:rPr lang="en-US" altLang="zh-CN" sz="1600" b="1" dirty="0"/>
              <a:t> </a:t>
            </a:r>
            <a:r>
              <a:rPr lang="zh-CN" altLang="en-US" sz="1600" b="1" dirty="0"/>
              <a:t>程造价</a:t>
            </a:r>
            <a:r>
              <a:rPr lang="en-US" altLang="zh-CN" sz="1600" b="1" dirty="0"/>
              <a:t>≥3000</a:t>
            </a:r>
            <a:r>
              <a:rPr lang="zh-CN" altLang="en-US" sz="1600" b="1" dirty="0"/>
              <a:t>万元）接入省级智慧工地管理平台；</a:t>
            </a:r>
            <a:r>
              <a:rPr lang="en-US" altLang="zh-CN" sz="1600" b="1" dirty="0"/>
              <a:t> </a:t>
            </a:r>
            <a:endParaRPr lang="en-US" altLang="zh-CN" sz="1600" b="1" dirty="0"/>
          </a:p>
          <a:p>
            <a:pPr algn="just">
              <a:lnSpc>
                <a:spcPct val="150000"/>
              </a:lnSpc>
            </a:pPr>
            <a:endParaRPr lang="en-US" altLang="zh-CN" sz="1600" b="1" dirty="0"/>
          </a:p>
          <a:p>
            <a:pPr algn="just">
              <a:lnSpc>
                <a:spcPct val="150000"/>
              </a:lnSpc>
            </a:pPr>
            <a:r>
              <a:rPr lang="en-US" altLang="zh-CN" sz="1600" b="1" dirty="0"/>
              <a:t>3</a:t>
            </a:r>
            <a:r>
              <a:rPr lang="zh-CN" altLang="en-US" sz="1600" b="1" dirty="0"/>
              <a:t>、</a:t>
            </a:r>
            <a:r>
              <a:rPr lang="en-US" altLang="zh-CN" sz="1600" b="1" dirty="0"/>
              <a:t>2027</a:t>
            </a:r>
            <a:r>
              <a:rPr lang="zh-CN" altLang="en-US" sz="1600" b="1" dirty="0"/>
              <a:t>年底：智慧工地建设全面有序开展，形成适应高质量发展的管理体制和政策体系，实现工程质量</a:t>
            </a:r>
            <a:r>
              <a:rPr lang="en-US" altLang="zh-CN" sz="1600" b="1" dirty="0"/>
              <a:t> </a:t>
            </a:r>
            <a:r>
              <a:rPr lang="zh-CN" altLang="en-US" sz="1600" b="1" dirty="0"/>
              <a:t>安全数字化管理效能显著提升，智慧监管模式向多领域拓展。</a:t>
            </a:r>
            <a:endParaRPr lang="zh-CN" altLang="en-US" sz="1600" b="1"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en-US" sz="2000" dirty="0">
                <a:solidFill>
                  <a:srgbClr val="0439E1"/>
                </a:solidFill>
                <a:latin typeface="MiSans" pitchFamily="34" charset="-122"/>
                <a:ea typeface="MiSans" pitchFamily="34" charset="-122"/>
                <a:cs typeface="MiSans" pitchFamily="34" charset="-120"/>
              </a:rPr>
              <a:t>调整内容:</a:t>
            </a:r>
            <a:endParaRPr 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r>
              <a:rPr lang="zh-CN" altLang="en-US" sz="1600" b="1" dirty="0"/>
              <a:t>原</a:t>
            </a:r>
            <a:r>
              <a:rPr lang="en-US" altLang="zh-CN" sz="1600" b="1" dirty="0"/>
              <a:t>P5</a:t>
            </a:r>
            <a:r>
              <a:rPr lang="zh-CN" altLang="en-US" sz="1600" b="1" dirty="0"/>
              <a:t>页：</a:t>
            </a:r>
            <a:r>
              <a:rPr lang="en-US" altLang="zh-CN" sz="1600" b="1" dirty="0"/>
              <a:t> </a:t>
            </a:r>
            <a:endParaRPr lang="en-US" altLang="zh-CN" sz="1600" b="1" dirty="0"/>
          </a:p>
          <a:p>
            <a:pPr algn="just">
              <a:lnSpc>
                <a:spcPct val="150000"/>
              </a:lnSpc>
            </a:pPr>
            <a:r>
              <a:rPr lang="en-US" altLang="zh-CN" sz="1600" b="1" dirty="0"/>
              <a:t>8.</a:t>
            </a:r>
            <a:r>
              <a:rPr lang="zh-CN" altLang="en-US" sz="1600" b="1" dirty="0"/>
              <a:t>智慧工地建设费：是指综合采用各类信息技术，实现施工现场关键要素信息的实时采集、互</a:t>
            </a:r>
            <a:r>
              <a:rPr lang="en-US" altLang="zh-CN" sz="1600" b="1" dirty="0"/>
              <a:t> </a:t>
            </a:r>
            <a:r>
              <a:rPr lang="zh-CN" altLang="en-US" sz="1600" b="1" dirty="0"/>
              <a:t>通共享、工作协同、智能决策分析、风险预控等功能的数字化工地所发生的建设费用。</a:t>
            </a:r>
            <a:r>
              <a:rPr lang="en-US" altLang="zh-CN" sz="1600" b="1" dirty="0"/>
              <a:t> </a:t>
            </a:r>
            <a:endParaRPr lang="en-US" altLang="zh-CN" sz="1600" b="1" dirty="0"/>
          </a:p>
          <a:p>
            <a:pPr algn="just">
              <a:lnSpc>
                <a:spcPct val="150000"/>
              </a:lnSpc>
            </a:pPr>
            <a:endParaRPr lang="en-US" altLang="zh-CN" sz="1600" b="1" dirty="0"/>
          </a:p>
          <a:p>
            <a:pPr algn="just">
              <a:lnSpc>
                <a:spcPct val="150000"/>
              </a:lnSpc>
            </a:pPr>
            <a:r>
              <a:rPr lang="zh-CN" altLang="en-US" sz="1600" b="1" dirty="0"/>
              <a:t>原</a:t>
            </a:r>
            <a:r>
              <a:rPr lang="en-US" altLang="zh-CN" sz="1600" b="1" dirty="0"/>
              <a:t>P10</a:t>
            </a:r>
            <a:r>
              <a:rPr lang="zh-CN" altLang="en-US" sz="1600" b="1" dirty="0"/>
              <a:t>页</a:t>
            </a:r>
            <a:r>
              <a:rPr lang="en-US" altLang="zh-CN" sz="1600" b="1" dirty="0"/>
              <a:t>: </a:t>
            </a:r>
            <a:endParaRPr lang="en-US" altLang="zh-CN" sz="1600" b="1" dirty="0"/>
          </a:p>
          <a:p>
            <a:pPr algn="just">
              <a:lnSpc>
                <a:spcPct val="150000"/>
              </a:lnSpc>
            </a:pPr>
            <a:r>
              <a:rPr lang="en-US" altLang="zh-CN" sz="1600" b="1" dirty="0"/>
              <a:t>13.</a:t>
            </a:r>
            <a:r>
              <a:rPr lang="zh-CN" altLang="en-US" sz="1600" b="1" dirty="0"/>
              <a:t>编制最高投标限价时，智慧工地建设费，应按照招标文件中</a:t>
            </a:r>
            <a:r>
              <a:rPr lang="zh-CN" altLang="en-US" sz="1600" b="1" dirty="0">
                <a:solidFill>
                  <a:srgbClr val="FF0000"/>
                </a:solidFill>
              </a:rPr>
              <a:t>明确</a:t>
            </a:r>
            <a:r>
              <a:rPr lang="zh-CN" altLang="en-US" sz="1600" b="1" dirty="0"/>
              <a:t>的智慧工地等级标准对应的费率计算。</a:t>
            </a:r>
            <a:endParaRPr lang="zh-CN" altLang="en-US" sz="1600" b="1"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智慧工地建设费</a:t>
            </a:r>
            <a:endParaRPr lang="zh-CN" alt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3743960" cy="3122930"/>
          </a:xfrm>
          <a:prstGeom prst="rect">
            <a:avLst/>
          </a:prstGeom>
          <a:noFill/>
        </p:spPr>
        <p:txBody>
          <a:bodyPr wrap="square" lIns="0" tIns="0" rIns="0" bIns="0" rtlCol="0" anchor="t"/>
          <a:lstStyle/>
          <a:p>
            <a:pPr algn="just">
              <a:lnSpc>
                <a:spcPct val="150000"/>
              </a:lnSpc>
            </a:pPr>
            <a:r>
              <a:rPr lang="en-US" altLang="zh-CN" sz="1600" b="1" dirty="0"/>
              <a:t>1</a:t>
            </a:r>
            <a:r>
              <a:rPr lang="zh-CN" altLang="en-US" sz="1600" b="1" dirty="0"/>
              <a:t>、智慧工地建设费属于措施项目费。</a:t>
            </a:r>
            <a:r>
              <a:rPr lang="en-US" altLang="zh-CN" sz="1600" b="1" dirty="0"/>
              <a:t> </a:t>
            </a:r>
            <a:endParaRPr lang="en-US" altLang="zh-CN" sz="1600" b="1" dirty="0"/>
          </a:p>
          <a:p>
            <a:pPr algn="just">
              <a:lnSpc>
                <a:spcPct val="150000"/>
              </a:lnSpc>
            </a:pPr>
            <a:r>
              <a:rPr lang="en-US" altLang="zh-CN" sz="1600" b="1" dirty="0"/>
              <a:t>2</a:t>
            </a:r>
            <a:r>
              <a:rPr lang="zh-CN" altLang="en-US" sz="1600" b="1" dirty="0"/>
              <a:t>、编制最高投标限价时，发包人应按照《智慧工地建设标准》（</a:t>
            </a:r>
            <a:r>
              <a:rPr lang="en-US" altLang="zh-CN" sz="1600" b="1" dirty="0"/>
              <a:t>DB34/T 5175-2025</a:t>
            </a:r>
            <a:r>
              <a:rPr lang="zh-CN" altLang="en-US" sz="1600" b="1" dirty="0"/>
              <a:t>）要求，明确拟建工程项目智慧</a:t>
            </a:r>
            <a:r>
              <a:rPr lang="en-US" altLang="zh-CN" sz="1600" b="1" dirty="0"/>
              <a:t> </a:t>
            </a:r>
            <a:r>
              <a:rPr lang="zh-CN" altLang="en-US" sz="1600" b="1" dirty="0"/>
              <a:t>工地等级标准。</a:t>
            </a:r>
            <a:r>
              <a:rPr lang="en-US" altLang="zh-CN" sz="1600" b="1" dirty="0"/>
              <a:t> </a:t>
            </a:r>
            <a:endParaRPr lang="en-US" altLang="zh-CN" sz="1600" b="1" dirty="0"/>
          </a:p>
          <a:p>
            <a:pPr algn="just">
              <a:lnSpc>
                <a:spcPct val="150000"/>
              </a:lnSpc>
            </a:pPr>
            <a:r>
              <a:rPr lang="en-US" altLang="zh-CN" sz="1600" b="1" dirty="0"/>
              <a:t>3</a:t>
            </a:r>
            <a:r>
              <a:rPr lang="zh-CN" altLang="en-US" sz="1600" b="1" dirty="0"/>
              <a:t>、费用性质属于</a:t>
            </a:r>
            <a:r>
              <a:rPr lang="zh-CN" altLang="en-US" sz="1600" b="1" dirty="0">
                <a:solidFill>
                  <a:srgbClr val="FF0000"/>
                </a:solidFill>
              </a:rPr>
              <a:t>可竞争性费用。</a:t>
            </a:r>
            <a:endParaRPr lang="zh-CN" altLang="en-US" sz="1600" b="1" dirty="0">
              <a:solidFill>
                <a:srgbClr val="FF0000"/>
              </a:solidFill>
            </a:endParaRPr>
          </a:p>
        </p:txBody>
      </p:sp>
      <p:pic>
        <p:nvPicPr>
          <p:cNvPr id="1073742852" name="图片 1073742851"/>
          <p:cNvPicPr>
            <a:picLocks noChangeAspect="1"/>
          </p:cNvPicPr>
          <p:nvPr/>
        </p:nvPicPr>
        <p:blipFill>
          <a:blip r:embed="rId3"/>
          <a:stretch>
            <a:fillRect/>
          </a:stretch>
        </p:blipFill>
        <p:spPr>
          <a:xfrm>
            <a:off x="7817803" y="1682750"/>
            <a:ext cx="3457575" cy="3576320"/>
          </a:xfrm>
          <a:prstGeom prst="rect">
            <a:avLst/>
          </a:prstGeom>
          <a:noFill/>
          <a:ln w="9525">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智慧工地建设费</a:t>
            </a:r>
            <a:endParaRPr lang="zh-CN" altLang="en-US" sz="2000" dirty="0">
              <a:solidFill>
                <a:srgbClr val="0439E1"/>
              </a:solidFill>
              <a:latin typeface="MiSans" pitchFamily="34" charset="-122"/>
              <a:ea typeface="MiSans" pitchFamily="34" charset="-122"/>
              <a:cs typeface="MiSans" pitchFamily="34" charset="-120"/>
            </a:endParaRPr>
          </a:p>
        </p:txBody>
      </p:sp>
      <p:graphicFrame>
        <p:nvGraphicFramePr>
          <p:cNvPr id="4" name="表格 3"/>
          <p:cNvGraphicFramePr/>
          <p:nvPr/>
        </p:nvGraphicFramePr>
        <p:xfrm>
          <a:off x="2635885" y="2406650"/>
          <a:ext cx="8384540" cy="3586480"/>
        </p:xfrm>
        <a:graphic>
          <a:graphicData uri="http://schemas.openxmlformats.org/drawingml/2006/table">
            <a:tbl>
              <a:tblPr/>
              <a:tblGrid>
                <a:gridCol w="1170305"/>
                <a:gridCol w="1580515"/>
                <a:gridCol w="1553210"/>
                <a:gridCol w="1287145"/>
                <a:gridCol w="1287145"/>
                <a:gridCol w="1506220"/>
              </a:tblGrid>
              <a:tr h="584835">
                <a:tc rowSpan="2">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项目编码</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2">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项目名称</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2">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计费基础</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2">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费率（</a:t>
                      </a:r>
                      <a:r>
                        <a:rPr lang="en-US" altLang="zh-CN" sz="1400" b="1">
                          <a:solidFill>
                            <a:srgbClr val="000000"/>
                          </a:solidFill>
                          <a:latin typeface="微软雅黑" panose="020B0503020204020204" charset="-122"/>
                          <a:ea typeface="微软雅黑" panose="020B0503020204020204" charset="-122"/>
                        </a:rPr>
                        <a:t>%</a:t>
                      </a:r>
                      <a:r>
                        <a:rPr lang="zh-CN" altLang="en-US" sz="1400" b="1">
                          <a:solidFill>
                            <a:srgbClr val="000000"/>
                          </a:solidFill>
                          <a:latin typeface="微软雅黑" panose="020B0503020204020204" charset="-122"/>
                          <a:ea typeface="微软雅黑" panose="020B0503020204020204" charset="-122"/>
                        </a:rPr>
                        <a:t>）</a:t>
                      </a:r>
                      <a:endParaRPr lang="zh-CN" altLang="en-US"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rowSpan="2">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备注</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584835">
                <a:tc vMerge="1">
                  <a:tcPr>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建</a:t>
                      </a:r>
                      <a:r>
                        <a:rPr lang="zh-CN" altLang="en-US" sz="1400" b="1">
                          <a:solidFill>
                            <a:srgbClr val="000000"/>
                          </a:solidFill>
                          <a:latin typeface="微软雅黑" panose="020B0503020204020204" charset="-122"/>
                          <a:ea typeface="微软雅黑" panose="020B0503020204020204" charset="-122"/>
                        </a:rPr>
                        <a:t> </a:t>
                      </a:r>
                      <a:r>
                        <a:rPr lang="zh-CN" altLang="en-US" sz="1400" b="1">
                          <a:solidFill>
                            <a:srgbClr val="000000"/>
                          </a:solidFill>
                          <a:latin typeface="微软雅黑" panose="020B0503020204020204" charset="-122"/>
                          <a:ea typeface="微软雅黑" panose="020B0503020204020204" charset="-122"/>
                        </a:rPr>
                        <a:t>   </a:t>
                      </a:r>
                      <a:r>
                        <a:rPr lang="zh-CN" sz="1400" b="1">
                          <a:solidFill>
                            <a:srgbClr val="000000"/>
                          </a:solidFill>
                          <a:latin typeface="微软雅黑" panose="020B0503020204020204" charset="-122"/>
                          <a:ea typeface="微软雅黑" panose="020B0503020204020204" charset="-122"/>
                        </a:rPr>
                        <a:t>筑</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400" b="1">
                          <a:solidFill>
                            <a:srgbClr val="000000"/>
                          </a:solidFill>
                          <a:latin typeface="微软雅黑" panose="020B0503020204020204" charset="-122"/>
                          <a:ea typeface="微软雅黑" panose="020B0503020204020204" charset="-122"/>
                        </a:rPr>
                        <a:t>市政公用</a:t>
                      </a:r>
                      <a:endParaRPr lang="zh-CN" sz="1400" b="1">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vMerge="1">
                  <a:tcPr>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r>
              <a:tr h="604520">
                <a:tc rowSpan="4">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SC-10</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智慧工地建设费</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rowSpan="4">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定额人工费</a:t>
                      </a:r>
                      <a:r>
                        <a:rPr lang="zh-CN" altLang="en-US" sz="1400">
                          <a:solidFill>
                            <a:srgbClr val="000000"/>
                          </a:solidFill>
                          <a:latin typeface="微软雅黑" panose="020B0503020204020204" charset="-122"/>
                          <a:ea typeface="微软雅黑" panose="020B0503020204020204" charset="-122"/>
                        </a:rPr>
                        <a:t> </a:t>
                      </a:r>
                      <a:endParaRPr lang="zh-CN" altLang="en-US" sz="1400">
                        <a:solidFill>
                          <a:srgbClr val="000000"/>
                        </a:solidFill>
                        <a:latin typeface="微软雅黑" panose="020B0503020204020204" charset="-122"/>
                        <a:ea typeface="微软雅黑" panose="020B0503020204020204" charset="-122"/>
                      </a:endParaRPr>
                    </a:p>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 </a:t>
                      </a:r>
                      <a:endParaRPr lang="en-US" altLang="zh-CN" sz="1400">
                        <a:solidFill>
                          <a:srgbClr val="000000"/>
                        </a:solidFill>
                        <a:latin typeface="微软雅黑" panose="020B0503020204020204" charset="-122"/>
                        <a:ea typeface="微软雅黑" panose="020B0503020204020204" charset="-122"/>
                      </a:endParaRPr>
                    </a:p>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定额机械费</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0.57</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0.49</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基本级</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3885">
                <a:tc vMerge="1">
                  <a:tcPr>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0.66</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0.56</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一星</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4520">
                <a:tc vMerge="1">
                  <a:tcPr>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0.77</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0.66</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二星</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03885">
                <a:tc vMerge="1">
                  <a:tcPr>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vMerge="1">
                  <a:tcP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B w="6350" cap="flat" cmpd="sng">
                      <a:solidFill>
                        <a:srgbClr val="000008"/>
                      </a:solidFill>
                      <a:prstDash val="solid"/>
                      <a:headEnd type="none" w="med" len="med"/>
                      <a:tailEnd type="none" w="med" len="med"/>
                    </a:lnB>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0.86</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en-US" altLang="zh-CN" sz="1400">
                          <a:solidFill>
                            <a:srgbClr val="000000"/>
                          </a:solidFill>
                          <a:latin typeface="微软雅黑" panose="020B0503020204020204" charset="-122"/>
                          <a:ea typeface="微软雅黑" panose="020B0503020204020204" charset="-122"/>
                        </a:rPr>
                        <a:t>0.74</a:t>
                      </a:r>
                      <a:endParaRPr lang="en-US" alt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1400">
                          <a:solidFill>
                            <a:srgbClr val="000000"/>
                          </a:solidFill>
                          <a:latin typeface="微软雅黑" panose="020B0503020204020204" charset="-122"/>
                          <a:ea typeface="微软雅黑" panose="020B0503020204020204" charset="-122"/>
                        </a:rPr>
                        <a:t>三星</a:t>
                      </a:r>
                      <a:endParaRPr lang="zh-CN" sz="1400">
                        <a:solidFill>
                          <a:srgbClr val="000000"/>
                        </a:solidFill>
                        <a:latin typeface="微软雅黑" panose="020B0503020204020204" charset="-122"/>
                        <a:ea typeface="微软雅黑" panose="020B0503020204020204"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r>
            </a:tbl>
          </a:graphicData>
        </a:graphic>
      </p:graphicFrame>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385185" y="1286510"/>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建设工程造价费用构成</a:t>
            </a:r>
            <a:endParaRPr lang="zh-CN" altLang="en-US" sz="2000" dirty="0">
              <a:solidFill>
                <a:srgbClr val="0439E1"/>
              </a:solidFill>
              <a:latin typeface="MiSans" pitchFamily="34" charset="-122"/>
              <a:ea typeface="MiSans" pitchFamily="34" charset="-122"/>
              <a:cs typeface="MiSans" pitchFamily="34" charset="-120"/>
            </a:endParaRPr>
          </a:p>
        </p:txBody>
      </p:sp>
      <p:pic>
        <p:nvPicPr>
          <p:cNvPr id="4" name="图片 -2147482604"/>
          <p:cNvPicPr>
            <a:picLocks noChangeAspect="1"/>
          </p:cNvPicPr>
          <p:nvPr/>
        </p:nvPicPr>
        <p:blipFill>
          <a:blip r:embed="rId3"/>
          <a:stretch>
            <a:fillRect/>
          </a:stretch>
        </p:blipFill>
        <p:spPr>
          <a:xfrm>
            <a:off x="2204085" y="1658620"/>
            <a:ext cx="3227070" cy="4626610"/>
          </a:xfrm>
          <a:prstGeom prst="rect">
            <a:avLst/>
          </a:prstGeom>
          <a:noFill/>
          <a:ln w="9525">
            <a:noFill/>
          </a:ln>
        </p:spPr>
      </p:pic>
      <p:pic>
        <p:nvPicPr>
          <p:cNvPr id="5" name="图片 -2147482602"/>
          <p:cNvPicPr>
            <a:picLocks noChangeAspect="1"/>
          </p:cNvPicPr>
          <p:nvPr/>
        </p:nvPicPr>
        <p:blipFill>
          <a:blip r:embed="rId4"/>
          <a:stretch>
            <a:fillRect/>
          </a:stretch>
        </p:blipFill>
        <p:spPr>
          <a:xfrm>
            <a:off x="6693535" y="1527175"/>
            <a:ext cx="3354705" cy="4758055"/>
          </a:xfrm>
          <a:prstGeom prst="rect">
            <a:avLst/>
          </a:prstGeom>
          <a:noFill/>
          <a:ln w="9525">
            <a:noFill/>
          </a:ln>
        </p:spPr>
      </p:pic>
      <p:sp>
        <p:nvSpPr>
          <p:cNvPr id="1073742855" name="矩形 1073742854"/>
          <p:cNvSpPr/>
          <p:nvPr/>
        </p:nvSpPr>
        <p:spPr>
          <a:xfrm>
            <a:off x="8098790" y="4418330"/>
            <a:ext cx="684530" cy="172720"/>
          </a:xfrm>
          <a:prstGeom prst="rect">
            <a:avLst/>
          </a:prstGeom>
          <a:noFill/>
          <a:ln w="9525" cap="flat" cmpd="sng">
            <a:solidFill>
              <a:srgbClr val="FF0000"/>
            </a:solidFill>
            <a:prstDash val="solid"/>
            <a:miter/>
            <a:headEnd type="none" w="med" len="med"/>
            <a:tailEnd type="none" w="med" len="med"/>
          </a:ln>
        </p:spPr>
        <p:txBody>
          <a:bodyPr/>
          <a:p>
            <a:endParaRPr lang="zh-CN" altLang="en-US"/>
          </a:p>
        </p:txBody>
      </p:sp>
      <p:sp>
        <p:nvSpPr>
          <p:cNvPr id="6" name="矩形 5"/>
          <p:cNvSpPr/>
          <p:nvPr/>
        </p:nvSpPr>
        <p:spPr>
          <a:xfrm>
            <a:off x="7236460" y="5988050"/>
            <a:ext cx="684530" cy="172720"/>
          </a:xfrm>
          <a:prstGeom prst="rect">
            <a:avLst/>
          </a:prstGeom>
          <a:noFill/>
          <a:ln w="9525" cap="flat" cmpd="sng">
            <a:solidFill>
              <a:srgbClr val="FF0000"/>
            </a:solidFill>
            <a:prstDash val="solid"/>
            <a:miter/>
            <a:headEnd type="none" w="med" len="med"/>
            <a:tailEnd type="none" w="med" len="med"/>
          </a:ln>
        </p:spPr>
        <p:txBody>
          <a:bodyPr/>
          <a:p>
            <a:endParaRPr lang="zh-CN" altLang="en-US"/>
          </a:p>
        </p:txBody>
      </p:sp>
      <p:sp>
        <p:nvSpPr>
          <p:cNvPr id="1073742854" name="右箭头 5"/>
          <p:cNvSpPr/>
          <p:nvPr/>
        </p:nvSpPr>
        <p:spPr>
          <a:xfrm>
            <a:off x="5810250" y="3571240"/>
            <a:ext cx="571500" cy="284480"/>
          </a:xfrm>
          <a:prstGeom prst="rightArrow">
            <a:avLst>
              <a:gd name="adj1" fmla="val 50000"/>
              <a:gd name="adj2" fmla="val 50000"/>
            </a:avLst>
          </a:prstGeom>
          <a:solidFill>
            <a:srgbClr val="5B9BD5"/>
          </a:solidFill>
          <a:ln w="12700" cap="flat" cmpd="sng">
            <a:solidFill>
              <a:srgbClr val="2E75B6"/>
            </a:solidFill>
            <a:prstDash val="solid"/>
            <a:miter/>
            <a:headEnd type="none" w="med" len="med"/>
            <a:tailEnd type="none" w="med" len="med"/>
          </a:ln>
        </p:spPr>
        <p:txBody>
          <a:bodyPr/>
          <a:p>
            <a:endParaRPr lang="zh-CN" alt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02</a:t>
            </a:r>
            <a:endParaRPr lang="en-US" sz="1600" dirty="0"/>
          </a:p>
        </p:txBody>
      </p:sp>
      <p:sp>
        <p:nvSpPr>
          <p:cNvPr id="6" name="Text 1"/>
          <p:cNvSpPr/>
          <p:nvPr/>
        </p:nvSpPr>
        <p:spPr>
          <a:xfrm>
            <a:off x="3006090" y="3643630"/>
            <a:ext cx="6974840"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《安徽省建设工程计价定额(共用册)》</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0"/>
          <p:cNvPicPr>
            <a:picLocks noChangeAspect="1"/>
          </p:cNvPicPr>
          <p:nvPr/>
        </p:nvPicPr>
        <p:blipFill>
          <a:blip r:embed="rId1"/>
          <a:stretch>
            <a:fillRect/>
          </a:stretch>
        </p:blipFill>
        <p:spPr>
          <a:xfrm>
            <a:off x="1259205" y="884555"/>
            <a:ext cx="9606280" cy="462407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第一章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土石方工程</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说明及工程量计算规则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endParaRPr lang="zh-CN" altLang="en-US" sz="1600" b="1" dirty="0"/>
          </a:p>
        </p:txBody>
      </p:sp>
      <p:sp>
        <p:nvSpPr>
          <p:cNvPr id="5" name="文本框 4"/>
          <p:cNvSpPr txBox="1"/>
          <p:nvPr/>
        </p:nvSpPr>
        <p:spPr>
          <a:xfrm>
            <a:off x="3521075" y="2433320"/>
            <a:ext cx="4064000" cy="368300"/>
          </a:xfrm>
          <a:prstGeom prst="rect">
            <a:avLst/>
          </a:prstGeom>
          <a:noFill/>
        </p:spPr>
        <p:txBody>
          <a:bodyPr wrap="square" rtlCol="0">
            <a:spAutoFit/>
          </a:bodyPr>
          <a:p>
            <a:r>
              <a:rPr lang="zh-CN" altLang="en-US"/>
              <a:t>调整内容</a:t>
            </a:r>
            <a:r>
              <a:rPr lang="en-US" altLang="zh-CN"/>
              <a:t>: </a:t>
            </a:r>
            <a:endParaRPr lang="en-US" altLang="zh-CN"/>
          </a:p>
        </p:txBody>
      </p:sp>
      <p:sp>
        <p:nvSpPr>
          <p:cNvPr id="1073742858" name="流程图: 可选过程 1073742857"/>
          <p:cNvSpPr/>
          <p:nvPr/>
        </p:nvSpPr>
        <p:spPr>
          <a:xfrm>
            <a:off x="2655570" y="3032760"/>
            <a:ext cx="3817620" cy="1697355"/>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a:t>1、原P8页： </a:t>
            </a:r>
            <a:endParaRPr lang="zh-CN" altLang="en-US"/>
          </a:p>
          <a:p>
            <a:r>
              <a:rPr lang="zh-CN" altLang="en-US"/>
              <a:t>十四、回填及其他： </a:t>
            </a:r>
            <a:endParaRPr lang="zh-CN" altLang="en-US"/>
          </a:p>
          <a:p>
            <a:r>
              <a:rPr lang="zh-CN" altLang="en-US"/>
              <a:t>(2)管道沟槽回填，按挖土方体积减去管道基础和下表管道折合回填体积计算。 </a:t>
            </a:r>
            <a:endParaRPr lang="zh-CN" altLang="en-US"/>
          </a:p>
          <a:p>
            <a:endParaRPr lang="zh-CN" altLang="en-US"/>
          </a:p>
          <a:p>
            <a:endParaRPr lang="zh-CN" altLang="en-US"/>
          </a:p>
        </p:txBody>
      </p:sp>
      <p:sp>
        <p:nvSpPr>
          <p:cNvPr id="1073742859" name="流程图: 可选过程 1073742858"/>
          <p:cNvSpPr/>
          <p:nvPr/>
        </p:nvSpPr>
        <p:spPr>
          <a:xfrm>
            <a:off x="6814820" y="3032760"/>
            <a:ext cx="4397375" cy="1713865"/>
          </a:xfrm>
          <a:prstGeom prst="flowChartAlternateProcess">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a:t>调整后：(动态一） </a:t>
            </a:r>
            <a:endParaRPr lang="zh-CN" altLang="en-US"/>
          </a:p>
          <a:p>
            <a:r>
              <a:rPr lang="zh-CN" altLang="en-US"/>
              <a:t>十四、回填及其他： </a:t>
            </a:r>
            <a:endParaRPr lang="zh-CN" altLang="en-US"/>
          </a:p>
          <a:p>
            <a:r>
              <a:rPr lang="zh-CN" altLang="en-US"/>
              <a:t>(2)管道沟槽回填，按挖土方体积减去管径在200mm以上的管道、基础、垫层和各种构筑物所占的体积。</a:t>
            </a:r>
            <a:endParaRPr lang="zh-CN" altLang="en-US"/>
          </a:p>
          <a:p>
            <a:endParaRPr lang="zh-CN" altLang="en-US"/>
          </a:p>
          <a:p>
            <a:endParaRPr lang="zh-CN" altLang="en-US"/>
          </a:p>
        </p:txBody>
      </p:sp>
      <p:sp>
        <p:nvSpPr>
          <p:cNvPr id="6" name="文本框 5"/>
          <p:cNvSpPr txBox="1"/>
          <p:nvPr/>
        </p:nvSpPr>
        <p:spPr>
          <a:xfrm>
            <a:off x="3521075" y="4977765"/>
            <a:ext cx="7508875" cy="1198880"/>
          </a:xfrm>
          <a:prstGeom prst="rect">
            <a:avLst/>
          </a:prstGeom>
          <a:noFill/>
        </p:spPr>
        <p:txBody>
          <a:bodyPr wrap="square" rtlCol="0">
            <a:spAutoFit/>
          </a:bodyPr>
          <a:p>
            <a:r>
              <a:rPr lang="zh-CN" altLang="en-US"/>
              <a:t>调整后：</a:t>
            </a:r>
            <a:r>
              <a:rPr lang="en-US" altLang="zh-CN"/>
              <a:t> </a:t>
            </a:r>
            <a:endParaRPr lang="en-US" altLang="zh-CN"/>
          </a:p>
          <a:p>
            <a:r>
              <a:rPr lang="zh-CN" altLang="en-US"/>
              <a:t>十四、回填及其他：</a:t>
            </a:r>
            <a:r>
              <a:rPr lang="en-US" altLang="zh-CN"/>
              <a:t>  </a:t>
            </a:r>
            <a:endParaRPr lang="en-US" altLang="zh-CN"/>
          </a:p>
          <a:p>
            <a:r>
              <a:rPr lang="en-US" altLang="zh-CN"/>
              <a:t>(2)</a:t>
            </a:r>
            <a:r>
              <a:rPr lang="zh-CN" altLang="en-US"/>
              <a:t>管道沟槽回填，按挖土方体积减去管道</a:t>
            </a:r>
            <a:r>
              <a:rPr lang="zh-CN" altLang="en-US">
                <a:sym typeface="+mn-ea"/>
              </a:rPr>
              <a:t>基础和管道所占的体积。</a:t>
            </a:r>
            <a:r>
              <a:rPr lang="en-US" altLang="zh-CN"/>
              <a:t> </a:t>
            </a:r>
            <a:endParaRPr lang="en-US" altLang="zh-CN"/>
          </a:p>
          <a:p>
            <a:endParaRPr lang="zh-CN" alt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第一章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土石方工程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zh-CN" altLang="en-US" sz="2000" dirty="0">
                <a:solidFill>
                  <a:srgbClr val="0439E1"/>
                </a:solidFill>
                <a:latin typeface="MiSans" pitchFamily="34" charset="-122"/>
                <a:ea typeface="MiSans" pitchFamily="34" charset="-122"/>
                <a:cs typeface="MiSans" pitchFamily="34" charset="-120"/>
              </a:rPr>
              <a:t>调整内容</a:t>
            </a:r>
            <a:r>
              <a:rPr lang="en-US" altLang="zh-CN" sz="2000" dirty="0">
                <a:solidFill>
                  <a:srgbClr val="0439E1"/>
                </a:solidFill>
                <a:latin typeface="MiSans" pitchFamily="34" charset="-122"/>
                <a:ea typeface="MiSans" pitchFamily="34" charset="-122"/>
                <a:cs typeface="MiSans" pitchFamily="34" charset="-120"/>
              </a:rPr>
              <a:t>:</a:t>
            </a:r>
            <a:r>
              <a:rPr lang="zh-CN" altLang="en-US" sz="2000" dirty="0">
                <a:solidFill>
                  <a:srgbClr val="0439E1"/>
                </a:solidFill>
                <a:latin typeface="MiSans" pitchFamily="34" charset="-122"/>
                <a:ea typeface="MiSans" pitchFamily="34" charset="-122"/>
                <a:cs typeface="MiSans" pitchFamily="34" charset="-120"/>
              </a:rPr>
              <a:t>原</a:t>
            </a:r>
            <a:r>
              <a:rPr lang="en-US" altLang="zh-CN" sz="2000" dirty="0">
                <a:solidFill>
                  <a:srgbClr val="0439E1"/>
                </a:solidFill>
                <a:latin typeface="MiSans" pitchFamily="34" charset="-122"/>
                <a:ea typeface="MiSans" pitchFamily="34" charset="-122"/>
                <a:cs typeface="MiSans" pitchFamily="34" charset="-120"/>
              </a:rPr>
              <a:t>P10</a:t>
            </a:r>
            <a:r>
              <a:rPr lang="zh-CN" altLang="en-US" sz="2000" dirty="0">
                <a:solidFill>
                  <a:srgbClr val="0439E1"/>
                </a:solidFill>
                <a:latin typeface="MiSans" pitchFamily="34" charset="-122"/>
                <a:ea typeface="MiSans" pitchFamily="34" charset="-122"/>
                <a:cs typeface="MiSans" pitchFamily="34" charset="-120"/>
              </a:rPr>
              <a:t>页：岩石分类表</a:t>
            </a:r>
            <a:endParaRPr lang="zh-CN" altLang="en-US" sz="2000" dirty="0">
              <a:solidFill>
                <a:srgbClr val="0439E1"/>
              </a:solidFill>
              <a:latin typeface="MiSans" pitchFamily="34" charset="-122"/>
              <a:ea typeface="MiSans" pitchFamily="34" charset="-122"/>
              <a:cs typeface="MiSans" pitchFamily="34" charset="-120"/>
            </a:endParaRPr>
          </a:p>
        </p:txBody>
      </p:sp>
      <p:pic>
        <p:nvPicPr>
          <p:cNvPr id="4" name="图片 -2147482601"/>
          <p:cNvPicPr>
            <a:picLocks noChangeAspect="1"/>
          </p:cNvPicPr>
          <p:nvPr/>
        </p:nvPicPr>
        <p:blipFill>
          <a:blip r:embed="rId3"/>
          <a:stretch>
            <a:fillRect/>
          </a:stretch>
        </p:blipFill>
        <p:spPr>
          <a:xfrm>
            <a:off x="2303145" y="2343150"/>
            <a:ext cx="8858250" cy="3444240"/>
          </a:xfrm>
          <a:prstGeom prst="rect">
            <a:avLst/>
          </a:prstGeom>
          <a:noFill/>
          <a:ln w="9525">
            <a:no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第一章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土石方工程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177540" y="1137285"/>
            <a:ext cx="665416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说</a:t>
            </a:r>
            <a:r>
              <a:rPr lang="en-US" altLang="zh-CN" sz="2000" dirty="0">
                <a:solidFill>
                  <a:srgbClr val="0439E1"/>
                </a:solidFill>
                <a:latin typeface="MiSans" pitchFamily="34" charset="-122"/>
                <a:ea typeface="MiSans" pitchFamily="34" charset="-122"/>
                <a:cs typeface="MiSans" pitchFamily="34" charset="-120"/>
              </a:rPr>
              <a:t>  </a:t>
            </a:r>
            <a:r>
              <a:rPr lang="zh-CN" altLang="en-US" sz="2000" dirty="0">
                <a:solidFill>
                  <a:srgbClr val="0439E1"/>
                </a:solidFill>
                <a:latin typeface="MiSans" pitchFamily="34" charset="-122"/>
                <a:ea typeface="MiSans" pitchFamily="34" charset="-122"/>
                <a:cs typeface="MiSans" pitchFamily="34" charset="-120"/>
              </a:rPr>
              <a:t>明</a:t>
            </a:r>
            <a:endParaRPr lang="zh-CN" altLang="en-US" sz="2000" dirty="0">
              <a:solidFill>
                <a:srgbClr val="0439E1"/>
              </a:solidFill>
              <a:latin typeface="MiSans" pitchFamily="34" charset="-122"/>
              <a:ea typeface="MiSans" pitchFamily="34" charset="-122"/>
              <a:cs typeface="MiSans" pitchFamily="34" charset="-120"/>
            </a:endParaRPr>
          </a:p>
        </p:txBody>
      </p:sp>
      <p:sp>
        <p:nvSpPr>
          <p:cNvPr id="6" name="文本框 5"/>
          <p:cNvSpPr txBox="1"/>
          <p:nvPr/>
        </p:nvSpPr>
        <p:spPr>
          <a:xfrm>
            <a:off x="2272030" y="1495425"/>
            <a:ext cx="5336540" cy="337185"/>
          </a:xfrm>
          <a:prstGeom prst="rect">
            <a:avLst/>
          </a:prstGeom>
          <a:noFill/>
        </p:spPr>
        <p:txBody>
          <a:bodyPr wrap="square" rtlCol="0">
            <a:spAutoFit/>
          </a:bodyPr>
          <a:p>
            <a:r>
              <a:rPr lang="zh-CN" altLang="en-US" sz="1600"/>
              <a:t>《工程岩体分级标准》</a:t>
            </a:r>
            <a:r>
              <a:rPr lang="en-US" altLang="zh-CN" sz="1600"/>
              <a:t>GB/T 50218-2014</a:t>
            </a:r>
            <a:endParaRPr lang="en-US" altLang="zh-CN" sz="1600"/>
          </a:p>
        </p:txBody>
      </p:sp>
      <p:pic>
        <p:nvPicPr>
          <p:cNvPr id="4" name="图片 -2147482592"/>
          <p:cNvPicPr>
            <a:picLocks noChangeAspect="1"/>
          </p:cNvPicPr>
          <p:nvPr/>
        </p:nvPicPr>
        <p:blipFill>
          <a:blip r:embed="rId3"/>
          <a:stretch>
            <a:fillRect/>
          </a:stretch>
        </p:blipFill>
        <p:spPr>
          <a:xfrm>
            <a:off x="7082155" y="4692333"/>
            <a:ext cx="4210050" cy="1030605"/>
          </a:xfrm>
          <a:prstGeom prst="rect">
            <a:avLst/>
          </a:prstGeom>
          <a:noFill/>
          <a:ln w="9525">
            <a:noFill/>
          </a:ln>
        </p:spPr>
      </p:pic>
      <p:pic>
        <p:nvPicPr>
          <p:cNvPr id="5" name="图片 -2147482600"/>
          <p:cNvPicPr>
            <a:picLocks noChangeAspect="1"/>
          </p:cNvPicPr>
          <p:nvPr/>
        </p:nvPicPr>
        <p:blipFill>
          <a:blip r:embed="rId4"/>
          <a:stretch>
            <a:fillRect/>
          </a:stretch>
        </p:blipFill>
        <p:spPr>
          <a:xfrm>
            <a:off x="2271713" y="1876108"/>
            <a:ext cx="4599305" cy="3937635"/>
          </a:xfrm>
          <a:prstGeom prst="rect">
            <a:avLst/>
          </a:prstGeom>
          <a:noFill/>
          <a:ln w="9525">
            <a:noFill/>
          </a:ln>
        </p:spPr>
      </p:pic>
      <p:pic>
        <p:nvPicPr>
          <p:cNvPr id="1073742860" name="图片 1073742859"/>
          <p:cNvPicPr>
            <a:picLocks noChangeAspect="1"/>
          </p:cNvPicPr>
          <p:nvPr/>
        </p:nvPicPr>
        <p:blipFill>
          <a:blip r:embed="rId5"/>
          <a:stretch>
            <a:fillRect/>
          </a:stretch>
        </p:blipFill>
        <p:spPr>
          <a:xfrm>
            <a:off x="6871335" y="2039938"/>
            <a:ext cx="4305300" cy="2333625"/>
          </a:xfrm>
          <a:prstGeom prst="rect">
            <a:avLst/>
          </a:prstGeom>
          <a:noFill/>
          <a:ln w="9525">
            <a:noFill/>
          </a:ln>
        </p:spPr>
      </p:pic>
      <p:sp>
        <p:nvSpPr>
          <p:cNvPr id="7" name="文本框 6"/>
          <p:cNvSpPr txBox="1"/>
          <p:nvPr/>
        </p:nvSpPr>
        <p:spPr>
          <a:xfrm>
            <a:off x="2716530" y="5826760"/>
            <a:ext cx="7931785" cy="686435"/>
          </a:xfrm>
          <a:prstGeom prst="rect">
            <a:avLst/>
          </a:prstGeom>
          <a:noFill/>
        </p:spPr>
        <p:txBody>
          <a:bodyPr wrap="square" rtlCol="0">
            <a:noAutofit/>
          </a:bodyPr>
          <a:p>
            <a:r>
              <a:rPr lang="zh-CN" altLang="en-US"/>
              <a:t>原</a:t>
            </a:r>
            <a:r>
              <a:rPr lang="en-US" altLang="zh-CN"/>
              <a:t>P54</a:t>
            </a:r>
            <a:r>
              <a:rPr lang="zh-CN" altLang="en-US"/>
              <a:t>页：</a:t>
            </a:r>
            <a:r>
              <a:rPr lang="en-US" altLang="zh-CN"/>
              <a:t> </a:t>
            </a:r>
            <a:endParaRPr lang="en-US" altLang="zh-CN"/>
          </a:p>
          <a:p>
            <a:r>
              <a:rPr lang="en-US" altLang="zh-CN">
                <a:solidFill>
                  <a:srgbClr val="FF0000"/>
                </a:solidFill>
              </a:rPr>
              <a:t>15.</a:t>
            </a:r>
            <a:r>
              <a:rPr lang="zh-CN" altLang="en-US">
                <a:solidFill>
                  <a:srgbClr val="FF0000"/>
                </a:solidFill>
              </a:rPr>
              <a:t>入岩是指钻入第一章</a:t>
            </a:r>
            <a:r>
              <a:rPr lang="en-US" altLang="zh-CN">
                <a:solidFill>
                  <a:srgbClr val="FF0000"/>
                </a:solidFill>
              </a:rPr>
              <a:t>“</a:t>
            </a:r>
            <a:r>
              <a:rPr lang="zh-CN" altLang="en-US">
                <a:solidFill>
                  <a:srgbClr val="FF0000"/>
                </a:solidFill>
              </a:rPr>
              <a:t>岩石分类表</a:t>
            </a:r>
            <a:r>
              <a:rPr lang="en-US" altLang="zh-CN">
                <a:solidFill>
                  <a:srgbClr val="FF0000"/>
                </a:solidFill>
              </a:rPr>
              <a:t>”</a:t>
            </a:r>
            <a:r>
              <a:rPr lang="zh-CN" altLang="en-US">
                <a:solidFill>
                  <a:srgbClr val="FF0000"/>
                </a:solidFill>
              </a:rPr>
              <a:t>中的较软岩、较硬岩或坚硬岩。</a:t>
            </a:r>
            <a:endParaRPr lang="zh-CN" altLang="en-US">
              <a:solidFill>
                <a:srgbClr val="FF0000"/>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桩与地基基础工程</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399155" y="1659255"/>
            <a:ext cx="6654165" cy="37211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钢</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板</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桩</a:t>
            </a:r>
            <a:endParaRPr lang="zh-CN" altLang="en-US" sz="2500" b="1" dirty="0">
              <a:solidFill>
                <a:srgbClr val="0439E1"/>
              </a:solidFill>
              <a:latin typeface="MiSans" pitchFamily="34" charset="-122"/>
              <a:ea typeface="MiSans" pitchFamily="34" charset="-122"/>
              <a:cs typeface="MiSans" pitchFamily="34" charset="-120"/>
            </a:endParaRPr>
          </a:p>
        </p:txBody>
      </p:sp>
      <p:pic>
        <p:nvPicPr>
          <p:cNvPr id="4" name="图片 -2147482589"/>
          <p:cNvPicPr>
            <a:picLocks noChangeAspect="1"/>
          </p:cNvPicPr>
          <p:nvPr/>
        </p:nvPicPr>
        <p:blipFill>
          <a:blip r:embed="rId3"/>
          <a:stretch>
            <a:fillRect/>
          </a:stretch>
        </p:blipFill>
        <p:spPr>
          <a:xfrm>
            <a:off x="2313940" y="2568575"/>
            <a:ext cx="9194800" cy="3023870"/>
          </a:xfrm>
          <a:prstGeom prst="rect">
            <a:avLst/>
          </a:prstGeom>
          <a:noFill/>
          <a:ln w="9525">
            <a:noFill/>
          </a:ln>
        </p:spPr>
      </p:pic>
      <p:pic>
        <p:nvPicPr>
          <p:cNvPr id="5" name="图片 -2147482589"/>
          <p:cNvPicPr>
            <a:picLocks noChangeAspect="1"/>
          </p:cNvPicPr>
          <p:nvPr/>
        </p:nvPicPr>
        <p:blipFill>
          <a:blip r:embed="rId3"/>
          <a:stretch>
            <a:fillRect/>
          </a:stretch>
        </p:blipFill>
        <p:spPr>
          <a:xfrm>
            <a:off x="2440940" y="2695575"/>
            <a:ext cx="9194800" cy="3023870"/>
          </a:xfrm>
          <a:prstGeom prst="rect">
            <a:avLst/>
          </a:prstGeom>
          <a:noFill/>
          <a:ln w="9525">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桩与地基基础工程</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399155" y="1659255"/>
            <a:ext cx="6654165" cy="372110"/>
          </a:xfrm>
          <a:prstGeom prst="rect">
            <a:avLst/>
          </a:prstGeom>
          <a:noFill/>
        </p:spPr>
        <p:txBody>
          <a:bodyPr wrap="square" lIns="0" tIns="0" rIns="0" bIns="0" rtlCol="0" anchor="t"/>
          <a:lstStyle/>
          <a:p>
            <a:pPr algn="ctr">
              <a:lnSpc>
                <a:spcPct val="100000"/>
              </a:lnSpc>
            </a:pPr>
            <a:r>
              <a:rPr lang="en-US" altLang="zh-CN" sz="2500" b="1" dirty="0">
                <a:solidFill>
                  <a:srgbClr val="0439E1"/>
                </a:solidFill>
                <a:latin typeface="MiSans" pitchFamily="34" charset="-122"/>
                <a:ea typeface="MiSans" pitchFamily="34" charset="-122"/>
                <a:cs typeface="MiSans" pitchFamily="34" charset="-120"/>
              </a:rPr>
              <a:t>H</a:t>
            </a:r>
            <a:r>
              <a:rPr lang="zh-CN" altLang="en-US" sz="2500" b="1" dirty="0">
                <a:solidFill>
                  <a:srgbClr val="0439E1"/>
                </a:solidFill>
                <a:latin typeface="MiSans" pitchFamily="34" charset="-122"/>
                <a:ea typeface="MiSans" pitchFamily="34" charset="-122"/>
                <a:cs typeface="MiSans" pitchFamily="34" charset="-120"/>
              </a:rPr>
              <a:t>型（含锁口）</a:t>
            </a:r>
            <a:r>
              <a:rPr lang="en-US" altLang="zh-CN" sz="2500" b="1" dirty="0">
                <a:solidFill>
                  <a:srgbClr val="0439E1"/>
                </a:solidFill>
                <a:latin typeface="MiSans" pitchFamily="34" charset="-122"/>
                <a:ea typeface="MiSans" pitchFamily="34" charset="-122"/>
                <a:cs typeface="MiSans" pitchFamily="34" charset="-120"/>
              </a:rPr>
              <a:t>/U</a:t>
            </a:r>
            <a:r>
              <a:rPr lang="zh-CN" altLang="en-US" sz="2500" b="1" dirty="0">
                <a:solidFill>
                  <a:srgbClr val="0439E1"/>
                </a:solidFill>
                <a:latin typeface="MiSans" pitchFamily="34" charset="-122"/>
                <a:ea typeface="MiSans" pitchFamily="34" charset="-122"/>
                <a:cs typeface="MiSans" pitchFamily="34" charset="-120"/>
              </a:rPr>
              <a:t>型组合型钢板桩</a:t>
            </a:r>
            <a:endParaRPr lang="zh-CN" altLang="en-US" sz="2500" b="1" dirty="0">
              <a:solidFill>
                <a:srgbClr val="0439E1"/>
              </a:solidFill>
              <a:latin typeface="MiSans" pitchFamily="34" charset="-122"/>
              <a:ea typeface="MiSans" pitchFamily="34" charset="-122"/>
              <a:cs typeface="MiSans" pitchFamily="34" charset="-120"/>
            </a:endParaRPr>
          </a:p>
        </p:txBody>
      </p:sp>
      <p:pic>
        <p:nvPicPr>
          <p:cNvPr id="4" name="图片 -2147482586"/>
          <p:cNvPicPr>
            <a:picLocks noChangeAspect="1"/>
          </p:cNvPicPr>
          <p:nvPr/>
        </p:nvPicPr>
        <p:blipFill>
          <a:blip r:embed="rId3"/>
          <a:stretch>
            <a:fillRect/>
          </a:stretch>
        </p:blipFill>
        <p:spPr>
          <a:xfrm>
            <a:off x="4216083" y="2202498"/>
            <a:ext cx="5019675" cy="3990975"/>
          </a:xfrm>
          <a:prstGeom prst="rect">
            <a:avLst/>
          </a:prstGeom>
          <a:noFill/>
          <a:ln w="9525">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桩与地基基础工程</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399155" y="1386840"/>
            <a:ext cx="6654165" cy="37211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预应力在线补偿型装配式钢支撑</a:t>
            </a:r>
            <a:endParaRPr lang="zh-CN" altLang="en-US" sz="2500" b="1" dirty="0">
              <a:solidFill>
                <a:srgbClr val="0439E1"/>
              </a:solidFill>
              <a:latin typeface="MiSans" pitchFamily="34" charset="-122"/>
              <a:ea typeface="MiSans" pitchFamily="34" charset="-122"/>
              <a:cs typeface="MiSans" pitchFamily="34" charset="-120"/>
            </a:endParaRPr>
          </a:p>
        </p:txBody>
      </p:sp>
      <p:pic>
        <p:nvPicPr>
          <p:cNvPr id="4" name="图片 -2147482585"/>
          <p:cNvPicPr>
            <a:picLocks noChangeAspect="1"/>
          </p:cNvPicPr>
          <p:nvPr/>
        </p:nvPicPr>
        <p:blipFill>
          <a:blip r:embed="rId3"/>
          <a:stretch>
            <a:fillRect/>
          </a:stretch>
        </p:blipFill>
        <p:spPr>
          <a:xfrm>
            <a:off x="2964815" y="2125980"/>
            <a:ext cx="7522845" cy="4141470"/>
          </a:xfrm>
          <a:prstGeom prst="rect">
            <a:avLst/>
          </a:prstGeom>
          <a:noFill/>
          <a:ln w="9525">
            <a:noFill/>
          </a:ln>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说</a:t>
            </a:r>
            <a:r>
              <a:rPr lang="en-US" altLang="zh-CN" sz="2000" dirty="0">
                <a:solidFill>
                  <a:srgbClr val="0439E1"/>
                </a:solidFill>
                <a:latin typeface="MiSans" pitchFamily="34" charset="-122"/>
                <a:ea typeface="MiSans" pitchFamily="34" charset="-122"/>
                <a:cs typeface="MiSans" pitchFamily="34" charset="-120"/>
              </a:rPr>
              <a:t>  </a:t>
            </a:r>
            <a:r>
              <a:rPr lang="zh-CN" altLang="en-US" sz="2000"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sz="1600" b="1" dirty="0"/>
              <a:t>新增内容：</a:t>
            </a:r>
            <a:endParaRPr lang="zh-CN" altLang="en-US" sz="1600" b="1" dirty="0"/>
          </a:p>
          <a:p>
            <a:pPr algn="just">
              <a:lnSpc>
                <a:spcPct val="150000"/>
              </a:lnSpc>
            </a:pPr>
            <a:r>
              <a:rPr lang="zh-CN" altLang="en-US" sz="1600" b="1" dirty="0"/>
              <a:t>原</a:t>
            </a:r>
            <a:r>
              <a:rPr lang="en-US" altLang="zh-CN" sz="1600" b="1" dirty="0"/>
              <a:t>P52</a:t>
            </a:r>
            <a:r>
              <a:rPr lang="zh-CN" altLang="en-US" sz="1600" b="1" dirty="0"/>
              <a:t>页：</a:t>
            </a:r>
            <a:r>
              <a:rPr lang="en-US" altLang="zh-CN" sz="1600" b="1" dirty="0"/>
              <a:t> </a:t>
            </a:r>
            <a:endParaRPr lang="en-US" altLang="zh-CN" sz="1600" b="1" dirty="0"/>
          </a:p>
          <a:p>
            <a:pPr algn="just">
              <a:lnSpc>
                <a:spcPct val="150000"/>
              </a:lnSpc>
            </a:pPr>
            <a:r>
              <a:rPr lang="zh-CN" altLang="en-US" sz="1600" b="1" dirty="0"/>
              <a:t>四、基坑与边坡支护工程</a:t>
            </a:r>
            <a:r>
              <a:rPr lang="en-US" altLang="zh-CN" sz="1600" b="1" dirty="0"/>
              <a:t> </a:t>
            </a:r>
            <a:endParaRPr lang="en-US" altLang="zh-CN" sz="1600" b="1" dirty="0"/>
          </a:p>
          <a:p>
            <a:pPr algn="just">
              <a:lnSpc>
                <a:spcPct val="150000"/>
              </a:lnSpc>
            </a:pPr>
            <a:r>
              <a:rPr lang="en-US" altLang="zh-CN" sz="1600" b="1" dirty="0"/>
              <a:t>4.</a:t>
            </a:r>
            <a:r>
              <a:rPr lang="zh-CN" altLang="en-US" sz="1600" b="1" dirty="0"/>
              <a:t>打、拔</a:t>
            </a:r>
            <a:r>
              <a:rPr lang="en-US" altLang="zh-CN" sz="1600" b="1" dirty="0"/>
              <a:t>H</a:t>
            </a:r>
            <a:r>
              <a:rPr lang="zh-CN" altLang="en-US" sz="1600" b="1" dirty="0"/>
              <a:t>型（含锁口）</a:t>
            </a:r>
            <a:r>
              <a:rPr lang="en-US" altLang="zh-CN" sz="1600" b="1" dirty="0"/>
              <a:t>/U</a:t>
            </a:r>
            <a:r>
              <a:rPr lang="zh-CN" altLang="en-US" sz="1600" b="1" dirty="0"/>
              <a:t>型组合型钢板桩</a:t>
            </a:r>
            <a:r>
              <a:rPr lang="en-US" altLang="zh-CN" sz="1600" b="1" dirty="0"/>
              <a:t> </a:t>
            </a:r>
            <a:endParaRPr lang="en-US" altLang="zh-CN" sz="1600" b="1" dirty="0"/>
          </a:p>
          <a:p>
            <a:pPr algn="just">
              <a:lnSpc>
                <a:spcPct val="150000"/>
              </a:lnSpc>
            </a:pPr>
            <a:r>
              <a:rPr lang="zh-CN" altLang="en-US" sz="1600" b="1" dirty="0"/>
              <a:t>（</a:t>
            </a:r>
            <a:r>
              <a:rPr lang="en-US" altLang="zh-CN" sz="1600" b="1" dirty="0"/>
              <a:t>1</a:t>
            </a:r>
            <a:r>
              <a:rPr lang="zh-CN" altLang="en-US" sz="1600" b="1" dirty="0"/>
              <a:t>）</a:t>
            </a:r>
            <a:r>
              <a:rPr lang="en-US" altLang="zh-CN" sz="1600" b="1" dirty="0"/>
              <a:t>H</a:t>
            </a:r>
            <a:r>
              <a:rPr lang="zh-CN" altLang="en-US" sz="1600" b="1" dirty="0"/>
              <a:t>型（含锁口）</a:t>
            </a:r>
            <a:r>
              <a:rPr lang="en-US" altLang="zh-CN" sz="1600" b="1" dirty="0"/>
              <a:t>/U</a:t>
            </a:r>
            <a:r>
              <a:rPr lang="zh-CN" altLang="en-US" sz="1600" b="1" dirty="0"/>
              <a:t>型组合型钢板桩使用费应另行计算。</a:t>
            </a:r>
            <a:r>
              <a:rPr lang="en-US" altLang="zh-CN" sz="1600" b="1" dirty="0"/>
              <a:t> </a:t>
            </a:r>
            <a:endParaRPr lang="en-US" altLang="zh-CN" sz="1600" b="1" dirty="0"/>
          </a:p>
          <a:p>
            <a:pPr algn="just">
              <a:lnSpc>
                <a:spcPct val="150000"/>
              </a:lnSpc>
            </a:pPr>
            <a:r>
              <a:rPr lang="zh-CN" altLang="en-US" sz="1600" b="1" dirty="0"/>
              <a:t>（</a:t>
            </a:r>
            <a:r>
              <a:rPr lang="en-US" altLang="zh-CN" sz="1600" b="1" dirty="0"/>
              <a:t>2</a:t>
            </a:r>
            <a:r>
              <a:rPr lang="zh-CN" altLang="en-US" sz="1600" b="1" dirty="0"/>
              <a:t>）仅适用于打、拔</a:t>
            </a:r>
            <a:r>
              <a:rPr lang="en-US" altLang="zh-CN" sz="1600" b="1" dirty="0"/>
              <a:t>H</a:t>
            </a:r>
            <a:r>
              <a:rPr lang="zh-CN" altLang="en-US" sz="1600" b="1" dirty="0"/>
              <a:t>型（含锁口）</a:t>
            </a:r>
            <a:r>
              <a:rPr lang="en-US" altLang="zh-CN" sz="1600" b="1" dirty="0"/>
              <a:t>/U</a:t>
            </a:r>
            <a:r>
              <a:rPr lang="zh-CN" altLang="en-US" sz="1600" b="1" dirty="0"/>
              <a:t>型组合型钢板桩，</a:t>
            </a:r>
            <a:r>
              <a:rPr lang="zh-CN" altLang="en-US" sz="1600" b="1" dirty="0">
                <a:solidFill>
                  <a:srgbClr val="FF0000"/>
                </a:solidFill>
              </a:rPr>
              <a:t>不适用于型钢</a:t>
            </a:r>
            <a:r>
              <a:rPr lang="en-US" altLang="zh-CN" sz="1600" b="1" dirty="0">
                <a:solidFill>
                  <a:srgbClr val="FF0000"/>
                </a:solidFill>
              </a:rPr>
              <a:t>+</a:t>
            </a:r>
            <a:r>
              <a:rPr lang="zh-CN" altLang="en-US" sz="1600" b="1" dirty="0">
                <a:solidFill>
                  <a:srgbClr val="FF0000"/>
                </a:solidFill>
              </a:rPr>
              <a:t>拉森钢板组合桩。</a:t>
            </a:r>
            <a:r>
              <a:rPr lang="en-US" altLang="zh-CN" sz="1600" b="1" dirty="0">
                <a:solidFill>
                  <a:srgbClr val="FF0000"/>
                </a:solidFill>
              </a:rPr>
              <a:t> </a:t>
            </a:r>
            <a:endParaRPr lang="en-US" altLang="zh-CN" sz="1600" b="1" dirty="0">
              <a:solidFill>
                <a:srgbClr val="FF0000"/>
              </a:solidFill>
            </a:endParaRPr>
          </a:p>
          <a:p>
            <a:pPr algn="just">
              <a:lnSpc>
                <a:spcPct val="150000"/>
              </a:lnSpc>
            </a:pPr>
            <a:r>
              <a:rPr lang="en-US" altLang="zh-CN" sz="1600" b="1" dirty="0"/>
              <a:t>5.</a:t>
            </a:r>
            <a:r>
              <a:rPr lang="zh-CN" altLang="en-US" sz="1600" b="1" dirty="0"/>
              <a:t>预应力在线补偿型装配式钢支撑安装、拆除</a:t>
            </a:r>
            <a:r>
              <a:rPr lang="en-US" altLang="zh-CN" sz="1600" b="1" dirty="0"/>
              <a:t> </a:t>
            </a:r>
            <a:endParaRPr lang="en-US" altLang="zh-CN" sz="1600" b="1" dirty="0"/>
          </a:p>
          <a:p>
            <a:pPr algn="just">
              <a:lnSpc>
                <a:spcPct val="150000"/>
              </a:lnSpc>
            </a:pPr>
            <a:r>
              <a:rPr lang="zh-CN" altLang="en-US" sz="1600" b="1" dirty="0"/>
              <a:t>（</a:t>
            </a:r>
            <a:r>
              <a:rPr lang="en-US" altLang="zh-CN" sz="1600" b="1" dirty="0"/>
              <a:t>1</a:t>
            </a:r>
            <a:r>
              <a:rPr lang="zh-CN" altLang="en-US" sz="1600" b="1" dirty="0"/>
              <a:t>）预应力在线补偿型装配式钢支撑使用费应另行计算。</a:t>
            </a:r>
            <a:r>
              <a:rPr lang="en-US" altLang="zh-CN" sz="1600" b="1" dirty="0"/>
              <a:t> </a:t>
            </a:r>
            <a:endParaRPr lang="en-US" altLang="zh-CN" sz="1600" b="1" dirty="0"/>
          </a:p>
          <a:p>
            <a:pPr algn="just">
              <a:lnSpc>
                <a:spcPct val="150000"/>
              </a:lnSpc>
            </a:pPr>
            <a:r>
              <a:rPr lang="zh-CN" altLang="en-US" sz="1600" b="1" dirty="0"/>
              <a:t>（</a:t>
            </a:r>
            <a:r>
              <a:rPr lang="en-US" altLang="zh-CN" sz="1600" b="1" dirty="0"/>
              <a:t>2</a:t>
            </a:r>
            <a:r>
              <a:rPr lang="zh-CN" altLang="en-US" sz="1600" b="1" dirty="0"/>
              <a:t>）预应力在线补偿型装配式钢支撑仅适用于千斤顶全施工过程在线的钢支撑安装、拆除，若支护过程中千斤顶</a:t>
            </a:r>
            <a:r>
              <a:rPr lang="zh-CN" altLang="en-US" sz="1600" b="1" dirty="0">
                <a:solidFill>
                  <a:srgbClr val="FF0000"/>
                </a:solidFill>
              </a:rPr>
              <a:t>仅在施加预应力阶段使用</a:t>
            </a:r>
            <a:r>
              <a:rPr lang="zh-CN" altLang="en-US" sz="1600" b="1" dirty="0"/>
              <a:t>，则应调整的立式油压千斤顶</a:t>
            </a:r>
            <a:r>
              <a:rPr lang="en-US" altLang="zh-CN" sz="1600" b="1" dirty="0"/>
              <a:t>300t</a:t>
            </a:r>
            <a:r>
              <a:rPr lang="zh-CN" altLang="en-US" sz="1600" b="1" dirty="0"/>
              <a:t>机械台班含量修改为</a:t>
            </a:r>
            <a:r>
              <a:rPr lang="en-US" altLang="zh-CN" sz="1600" b="1" dirty="0"/>
              <a:t>0.903</a:t>
            </a:r>
            <a:r>
              <a:rPr lang="zh-CN" altLang="en-US" sz="1600" b="1" dirty="0"/>
              <a:t>。</a:t>
            </a:r>
            <a:r>
              <a:rPr lang="en-US" altLang="zh-CN" sz="1600" b="1" dirty="0"/>
              <a:t> </a:t>
            </a:r>
            <a:endParaRPr lang="en-US" altLang="zh-CN" sz="1600" b="1" dirty="0"/>
          </a:p>
          <a:p>
            <a:pPr algn="just">
              <a:lnSpc>
                <a:spcPct val="150000"/>
              </a:lnSpc>
            </a:pPr>
            <a:r>
              <a:rPr lang="zh-CN" altLang="en-US" sz="1600" b="1" dirty="0"/>
              <a:t>（</a:t>
            </a:r>
            <a:r>
              <a:rPr lang="en-US" altLang="zh-CN" sz="1600" b="1" dirty="0"/>
              <a:t>3</a:t>
            </a:r>
            <a:r>
              <a:rPr lang="zh-CN" altLang="en-US" sz="1600" b="1" dirty="0"/>
              <a:t>）预应力在线补偿型装配式钢支撑安装、拆除定额子目中</a:t>
            </a:r>
            <a:r>
              <a:rPr lang="zh-CN" altLang="en-US" sz="1600" b="1" dirty="0">
                <a:solidFill>
                  <a:srgbClr val="FF0000"/>
                </a:solidFill>
              </a:rPr>
              <a:t>未考虑</a:t>
            </a:r>
            <a:r>
              <a:rPr lang="zh-CN" altLang="en-US" sz="1600" b="1" dirty="0"/>
              <a:t>牛腿、埋</a:t>
            </a:r>
            <a:r>
              <a:rPr lang="en-US" altLang="zh-CN" sz="1600" b="1" dirty="0"/>
              <a:t> </a:t>
            </a:r>
            <a:r>
              <a:rPr lang="zh-CN" altLang="en-US" sz="1600" b="1" dirty="0"/>
              <a:t>板、立柱、混凝土填缝等工序费用，实际发生时，按相关定额计算。</a:t>
            </a:r>
            <a:endParaRPr lang="zh-CN" altLang="en-US" sz="1600" b="1"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b="1" dirty="0"/>
              <a:t>新增内容：</a:t>
            </a:r>
            <a:endParaRPr lang="zh-CN" altLang="en-US" b="1" dirty="0"/>
          </a:p>
          <a:p>
            <a:pPr algn="just">
              <a:lnSpc>
                <a:spcPct val="150000"/>
              </a:lnSpc>
            </a:pPr>
            <a:endParaRPr lang="en-US" altLang="zh-CN" b="1" dirty="0"/>
          </a:p>
          <a:p>
            <a:pPr algn="just">
              <a:lnSpc>
                <a:spcPct val="150000"/>
              </a:lnSpc>
            </a:pPr>
            <a:r>
              <a:rPr lang="en-US" altLang="zh-CN" b="1" dirty="0"/>
              <a:t>1</a:t>
            </a:r>
            <a:r>
              <a:rPr lang="zh-CN" altLang="en-US" b="1" dirty="0"/>
              <a:t>、原</a:t>
            </a:r>
            <a:r>
              <a:rPr lang="en-US" altLang="zh-CN" b="1" dirty="0"/>
              <a:t>56</a:t>
            </a:r>
            <a:r>
              <a:rPr lang="zh-CN" altLang="en-US" b="1" dirty="0"/>
              <a:t>页：</a:t>
            </a:r>
            <a:r>
              <a:rPr lang="en-US" altLang="zh-CN" b="1" dirty="0"/>
              <a:t> </a:t>
            </a:r>
            <a:endParaRPr lang="en-US" altLang="zh-CN" b="1" dirty="0"/>
          </a:p>
          <a:p>
            <a:pPr algn="just">
              <a:lnSpc>
                <a:spcPct val="150000"/>
              </a:lnSpc>
            </a:pPr>
            <a:r>
              <a:rPr lang="zh-CN" altLang="en-US" b="1" dirty="0"/>
              <a:t>四、基坑支护工程</a:t>
            </a:r>
            <a:r>
              <a:rPr lang="en-US" altLang="zh-CN" b="1" dirty="0"/>
              <a:t> </a:t>
            </a:r>
            <a:endParaRPr lang="en-US" altLang="zh-CN" b="1" dirty="0"/>
          </a:p>
          <a:p>
            <a:pPr algn="just">
              <a:lnSpc>
                <a:spcPct val="150000"/>
              </a:lnSpc>
            </a:pPr>
            <a:r>
              <a:rPr lang="en-US" altLang="zh-CN" b="1" dirty="0"/>
              <a:t>7.</a:t>
            </a:r>
            <a:r>
              <a:rPr lang="zh-CN" altLang="en-US" b="1" dirty="0"/>
              <a:t>打、拔</a:t>
            </a:r>
            <a:r>
              <a:rPr lang="en-US" altLang="zh-CN" b="1" dirty="0"/>
              <a:t>H</a:t>
            </a:r>
            <a:r>
              <a:rPr lang="zh-CN" altLang="en-US" b="1" dirty="0"/>
              <a:t>型（含锁口）</a:t>
            </a:r>
            <a:r>
              <a:rPr lang="en-US" altLang="zh-CN" b="1" dirty="0"/>
              <a:t>/U</a:t>
            </a:r>
            <a:r>
              <a:rPr lang="zh-CN" altLang="en-US" b="1" dirty="0"/>
              <a:t>型组合型钢板桩按设计图示尺寸，以质量计算。</a:t>
            </a:r>
            <a:r>
              <a:rPr lang="en-US" altLang="zh-CN" b="1" dirty="0"/>
              <a:t> </a:t>
            </a:r>
            <a:endParaRPr lang="en-US" altLang="zh-CN" b="1" dirty="0"/>
          </a:p>
          <a:p>
            <a:pPr algn="just">
              <a:lnSpc>
                <a:spcPct val="150000"/>
              </a:lnSpc>
            </a:pPr>
            <a:r>
              <a:rPr lang="en-US" altLang="zh-CN" b="1" dirty="0"/>
              <a:t>8.</a:t>
            </a:r>
            <a:r>
              <a:rPr lang="zh-CN" altLang="en-US" b="1" dirty="0"/>
              <a:t>预应力在线补偿型装配式钢支撑按设计图示尺寸，以质量计算。</a:t>
            </a:r>
            <a:endParaRPr lang="zh-CN" altLang="en-US" b="1"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说</a:t>
            </a:r>
            <a:r>
              <a:rPr lang="en-US" altLang="zh-CN" sz="2000" dirty="0">
                <a:solidFill>
                  <a:srgbClr val="0439E1"/>
                </a:solidFill>
                <a:latin typeface="MiSans" pitchFamily="34" charset="-122"/>
                <a:ea typeface="MiSans" pitchFamily="34" charset="-122"/>
                <a:cs typeface="MiSans" pitchFamily="34" charset="-120"/>
              </a:rPr>
              <a:t>  </a:t>
            </a:r>
            <a:r>
              <a:rPr lang="zh-CN" altLang="en-US" sz="2000"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b="1" dirty="0"/>
              <a:t>调整内容：</a:t>
            </a:r>
            <a:endParaRPr lang="zh-CN" altLang="en-US" b="1" dirty="0"/>
          </a:p>
          <a:p>
            <a:pPr algn="just">
              <a:lnSpc>
                <a:spcPct val="150000"/>
              </a:lnSpc>
            </a:pPr>
            <a:r>
              <a:rPr lang="en-US" altLang="zh-CN" b="1" dirty="0"/>
              <a:t>1</a:t>
            </a:r>
            <a:r>
              <a:rPr lang="zh-CN" altLang="en-US" b="1" dirty="0"/>
              <a:t>、原</a:t>
            </a:r>
            <a:r>
              <a:rPr lang="en-US" altLang="zh-CN" b="1" dirty="0"/>
              <a:t>P52</a:t>
            </a:r>
            <a:r>
              <a:rPr lang="zh-CN" altLang="en-US" b="1" dirty="0"/>
              <a:t>页：</a:t>
            </a:r>
            <a:r>
              <a:rPr lang="en-US" altLang="zh-CN" b="1" dirty="0"/>
              <a:t> </a:t>
            </a:r>
            <a:endParaRPr lang="en-US" altLang="zh-CN" b="1" dirty="0"/>
          </a:p>
          <a:p>
            <a:pPr algn="just">
              <a:lnSpc>
                <a:spcPct val="150000"/>
              </a:lnSpc>
            </a:pPr>
            <a:r>
              <a:rPr lang="zh-CN" altLang="en-US" b="1" dirty="0"/>
              <a:t>调整前：</a:t>
            </a:r>
            <a:r>
              <a:rPr lang="en-US" altLang="zh-CN" b="1" dirty="0"/>
              <a:t> </a:t>
            </a:r>
            <a:endParaRPr lang="en-US" altLang="zh-CN" b="1" dirty="0"/>
          </a:p>
          <a:p>
            <a:pPr algn="just">
              <a:lnSpc>
                <a:spcPct val="150000"/>
              </a:lnSpc>
            </a:pPr>
            <a:r>
              <a:rPr lang="zh-CN" altLang="en-US" b="1" dirty="0"/>
              <a:t>（</a:t>
            </a:r>
            <a:r>
              <a:rPr lang="en-US" altLang="zh-CN" b="1" dirty="0"/>
              <a:t>3</a:t>
            </a:r>
            <a:r>
              <a:rPr lang="zh-CN" altLang="en-US" b="1" dirty="0"/>
              <a:t>）打钢板桩项目中的钢板桩系定型拉森式桩，实际使用其他定型钢板桩时，不予调整。</a:t>
            </a:r>
            <a:r>
              <a:rPr lang="en-US" altLang="zh-CN" b="1" dirty="0"/>
              <a:t> </a:t>
            </a:r>
            <a:endParaRPr lang="en-US" altLang="zh-CN" b="1" dirty="0"/>
          </a:p>
          <a:p>
            <a:pPr algn="just">
              <a:lnSpc>
                <a:spcPct val="150000"/>
              </a:lnSpc>
            </a:pPr>
            <a:r>
              <a:rPr lang="zh-CN" altLang="en-US" b="1" dirty="0"/>
              <a:t>（</a:t>
            </a:r>
            <a:r>
              <a:rPr lang="en-US" altLang="zh-CN" b="1" dirty="0"/>
              <a:t>4</a:t>
            </a:r>
            <a:r>
              <a:rPr lang="zh-CN" altLang="en-US" b="1" dirty="0"/>
              <a:t>）打钢板桩、打型钢桩项目中未含桩的费用。定型钢板桩的租赁可另行计算，型钢桩的制作费用按相关定额计算。</a:t>
            </a:r>
            <a:r>
              <a:rPr lang="en-US" altLang="zh-CN" b="1" dirty="0"/>
              <a:t> </a:t>
            </a:r>
            <a:endParaRPr lang="en-US" altLang="zh-CN" b="1" dirty="0"/>
          </a:p>
          <a:p>
            <a:pPr algn="just">
              <a:lnSpc>
                <a:spcPct val="150000"/>
              </a:lnSpc>
            </a:pPr>
            <a:r>
              <a:rPr lang="zh-CN" altLang="en-US" b="1" dirty="0"/>
              <a:t>调整后：</a:t>
            </a:r>
            <a:r>
              <a:rPr lang="en-US" altLang="zh-CN" b="1" dirty="0"/>
              <a:t> </a:t>
            </a:r>
            <a:endParaRPr lang="en-US" altLang="zh-CN" b="1" dirty="0"/>
          </a:p>
          <a:p>
            <a:pPr algn="just">
              <a:lnSpc>
                <a:spcPct val="150000"/>
              </a:lnSpc>
            </a:pPr>
            <a:r>
              <a:rPr lang="zh-CN" altLang="en-US" b="1" dirty="0"/>
              <a:t>（</a:t>
            </a:r>
            <a:r>
              <a:rPr lang="en-US" altLang="zh-CN" b="1" dirty="0"/>
              <a:t>3</a:t>
            </a:r>
            <a:r>
              <a:rPr lang="zh-CN" altLang="en-US" b="1" dirty="0"/>
              <a:t>）定额按拉森钢板桩编制</a:t>
            </a:r>
            <a:r>
              <a:rPr lang="en-US" altLang="zh-CN" b="1" dirty="0"/>
              <a:t>,</a:t>
            </a:r>
            <a:r>
              <a:rPr lang="zh-CN" altLang="en-US" b="1" dirty="0"/>
              <a:t>仅考虑打、拔施工费用和施工损耗</a:t>
            </a:r>
            <a:r>
              <a:rPr lang="en-US" altLang="zh-CN" b="1" dirty="0"/>
              <a:t>,</a:t>
            </a:r>
            <a:r>
              <a:rPr lang="zh-CN" altLang="en-US" b="1" dirty="0"/>
              <a:t>定额未包括钢板桩的使用费。</a:t>
            </a:r>
            <a:r>
              <a:rPr lang="en-US" altLang="zh-CN" b="1" dirty="0"/>
              <a:t> </a:t>
            </a:r>
            <a:endParaRPr lang="en-US" altLang="zh-CN" b="1" dirty="0"/>
          </a:p>
          <a:p>
            <a:pPr algn="just">
              <a:lnSpc>
                <a:spcPct val="150000"/>
              </a:lnSpc>
            </a:pPr>
            <a:r>
              <a:rPr lang="zh-CN" altLang="en-US" b="1" dirty="0"/>
              <a:t>（</a:t>
            </a:r>
            <a:r>
              <a:rPr lang="en-US" altLang="zh-CN" b="1" dirty="0"/>
              <a:t>4</a:t>
            </a:r>
            <a:r>
              <a:rPr lang="zh-CN" altLang="en-US" b="1" dirty="0"/>
              <a:t>）打、拔其他钢板桩</a:t>
            </a:r>
            <a:r>
              <a:rPr lang="en-US" altLang="zh-CN" b="1" dirty="0"/>
              <a:t>(</a:t>
            </a:r>
            <a:r>
              <a:rPr lang="zh-CN" altLang="en-US" b="1" dirty="0"/>
              <a:t>如</a:t>
            </a:r>
            <a:r>
              <a:rPr lang="zh-CN" altLang="en-US" b="1" dirty="0">
                <a:solidFill>
                  <a:srgbClr val="FF0000"/>
                </a:solidFill>
              </a:rPr>
              <a:t>槽钢或钢轨等</a:t>
            </a:r>
            <a:r>
              <a:rPr lang="en-US" altLang="zh-CN" b="1" dirty="0"/>
              <a:t>)</a:t>
            </a:r>
            <a:r>
              <a:rPr lang="zh-CN" altLang="en-US" b="1" dirty="0"/>
              <a:t>的</a:t>
            </a:r>
            <a:r>
              <a:rPr lang="en-US" altLang="zh-CN" b="1" dirty="0"/>
              <a:t>,</a:t>
            </a:r>
            <a:r>
              <a:rPr lang="zh-CN" altLang="en-US" b="1" dirty="0"/>
              <a:t>定额人工、机械乘以系数</a:t>
            </a:r>
            <a:r>
              <a:rPr lang="en-US" altLang="zh-CN" b="1" dirty="0"/>
              <a:t> 0.7,</a:t>
            </a:r>
            <a:r>
              <a:rPr lang="zh-CN" altLang="en-US" b="1" dirty="0"/>
              <a:t>其余不变。</a:t>
            </a:r>
            <a:r>
              <a:rPr lang="en-US" altLang="zh-CN" b="1" dirty="0"/>
              <a:t> </a:t>
            </a:r>
            <a:endParaRPr lang="en-US" altLang="zh-CN" b="1"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sz="1600" b="1" dirty="0"/>
              <a:t>调整内容</a:t>
            </a:r>
            <a:r>
              <a:rPr lang="en-US" altLang="zh-CN" sz="1600" b="1" dirty="0"/>
              <a:t>: </a:t>
            </a:r>
            <a:endParaRPr lang="en-US" altLang="zh-CN" sz="1600" b="1" dirty="0"/>
          </a:p>
          <a:p>
            <a:pPr algn="just">
              <a:lnSpc>
                <a:spcPct val="150000"/>
              </a:lnSpc>
            </a:pPr>
            <a:r>
              <a:rPr lang="en-US" altLang="zh-CN" sz="1600" b="1" dirty="0"/>
              <a:t>3</a:t>
            </a:r>
            <a:r>
              <a:rPr lang="zh-CN" altLang="en-US" sz="1600" b="1" dirty="0"/>
              <a:t>、原</a:t>
            </a:r>
            <a:r>
              <a:rPr lang="en-US" altLang="zh-CN" sz="1600" b="1" dirty="0"/>
              <a:t>P56</a:t>
            </a:r>
            <a:r>
              <a:rPr lang="zh-CN" altLang="en-US" sz="1600" b="1" dirty="0"/>
              <a:t>页：</a:t>
            </a:r>
            <a:r>
              <a:rPr lang="en-US" altLang="zh-CN" sz="1600" b="1" dirty="0"/>
              <a:t> </a:t>
            </a:r>
            <a:endParaRPr lang="en-US" altLang="zh-CN" sz="1600" b="1" dirty="0"/>
          </a:p>
          <a:p>
            <a:pPr algn="just">
              <a:lnSpc>
                <a:spcPct val="150000"/>
              </a:lnSpc>
            </a:pPr>
            <a:r>
              <a:rPr lang="zh-CN" altLang="en-US" sz="1600" b="1" dirty="0"/>
              <a:t>调整前：</a:t>
            </a:r>
            <a:r>
              <a:rPr lang="en-US" altLang="zh-CN" sz="1600" b="1" dirty="0"/>
              <a:t> </a:t>
            </a:r>
            <a:endParaRPr lang="en-US" altLang="zh-CN" sz="1600" b="1" dirty="0"/>
          </a:p>
          <a:p>
            <a:pPr algn="just">
              <a:lnSpc>
                <a:spcPct val="150000"/>
              </a:lnSpc>
            </a:pPr>
            <a:r>
              <a:rPr lang="zh-CN" altLang="en-US" sz="1600" b="1" dirty="0"/>
              <a:t>三、基坑围护工程</a:t>
            </a:r>
            <a:r>
              <a:rPr lang="en-US" altLang="zh-CN" sz="1600" b="1" dirty="0"/>
              <a:t> </a:t>
            </a:r>
            <a:endParaRPr lang="en-US" altLang="zh-CN" sz="1600" b="1" dirty="0"/>
          </a:p>
          <a:p>
            <a:pPr algn="just">
              <a:lnSpc>
                <a:spcPct val="150000"/>
              </a:lnSpc>
            </a:pPr>
            <a:r>
              <a:rPr lang="en-US" altLang="zh-CN" sz="1600" b="1" dirty="0"/>
              <a:t>2.</a:t>
            </a:r>
            <a:r>
              <a:rPr lang="zh-CN" altLang="en-US" sz="1600" b="1" dirty="0"/>
              <a:t>围护桩</a:t>
            </a:r>
            <a:r>
              <a:rPr lang="en-US" altLang="zh-CN" sz="1600" b="1" dirty="0"/>
              <a:t> </a:t>
            </a:r>
            <a:endParaRPr lang="en-US" altLang="zh-CN" sz="1600" b="1" dirty="0"/>
          </a:p>
          <a:p>
            <a:pPr algn="just">
              <a:lnSpc>
                <a:spcPct val="150000"/>
              </a:lnSpc>
            </a:pPr>
            <a:r>
              <a:rPr lang="zh-CN" altLang="en-US" sz="1600" b="1" dirty="0"/>
              <a:t>（</a:t>
            </a:r>
            <a:r>
              <a:rPr lang="en-US" altLang="zh-CN" sz="1600" b="1" dirty="0"/>
              <a:t>3</a:t>
            </a:r>
            <a:r>
              <a:rPr lang="zh-CN" altLang="en-US" sz="1600" b="1" dirty="0"/>
              <a:t>）打拉森式钢板桩按设计图示尺寸，以质量计算。</a:t>
            </a:r>
            <a:r>
              <a:rPr lang="en-US" altLang="zh-CN" sz="1600" b="1" dirty="0"/>
              <a:t> </a:t>
            </a:r>
            <a:endParaRPr lang="en-US" altLang="zh-CN" sz="1600" b="1" dirty="0"/>
          </a:p>
          <a:p>
            <a:pPr algn="just">
              <a:lnSpc>
                <a:spcPct val="150000"/>
              </a:lnSpc>
            </a:pPr>
            <a:r>
              <a:rPr lang="zh-CN" altLang="en-US" sz="1600" b="1" dirty="0"/>
              <a:t>（</a:t>
            </a:r>
            <a:r>
              <a:rPr lang="en-US" altLang="zh-CN" sz="1600" b="1" dirty="0"/>
              <a:t>4</a:t>
            </a:r>
            <a:r>
              <a:rPr lang="zh-CN" altLang="en-US" sz="1600" b="1" dirty="0"/>
              <a:t>）打、拔型钢桩按设计图示数量计算。</a:t>
            </a:r>
            <a:r>
              <a:rPr lang="en-US" altLang="zh-CN" sz="1600" b="1" dirty="0"/>
              <a:t> </a:t>
            </a:r>
            <a:endParaRPr lang="en-US" altLang="zh-CN" sz="1600" b="1" dirty="0"/>
          </a:p>
          <a:p>
            <a:pPr algn="just">
              <a:lnSpc>
                <a:spcPct val="150000"/>
              </a:lnSpc>
            </a:pPr>
            <a:r>
              <a:rPr lang="zh-CN" altLang="en-US" sz="1600" b="1" dirty="0"/>
              <a:t>（</a:t>
            </a:r>
            <a:r>
              <a:rPr lang="en-US" altLang="zh-CN" sz="1600" b="1" dirty="0"/>
              <a:t>5</a:t>
            </a:r>
            <a:r>
              <a:rPr lang="zh-CN" altLang="en-US" sz="1600" b="1" dirty="0"/>
              <a:t>）钢板桩切割、焊接按切割、焊接断面以</a:t>
            </a:r>
            <a:r>
              <a:rPr lang="en-US" altLang="zh-CN" sz="1600" b="1" dirty="0"/>
              <a:t>“</a:t>
            </a:r>
            <a:r>
              <a:rPr lang="zh-CN" altLang="en-US" sz="1600" b="1" dirty="0"/>
              <a:t>个</a:t>
            </a:r>
            <a:r>
              <a:rPr lang="en-US" altLang="zh-CN" sz="1600" b="1" dirty="0"/>
              <a:t>”</a:t>
            </a:r>
            <a:r>
              <a:rPr lang="zh-CN" altLang="en-US" sz="1600" b="1" dirty="0"/>
              <a:t>计算。</a:t>
            </a:r>
            <a:r>
              <a:rPr lang="en-US" altLang="zh-CN" sz="1600" b="1" dirty="0"/>
              <a:t> </a:t>
            </a:r>
            <a:endParaRPr lang="en-US" altLang="zh-CN" sz="1600" b="1" dirty="0"/>
          </a:p>
          <a:p>
            <a:pPr algn="just">
              <a:lnSpc>
                <a:spcPct val="150000"/>
              </a:lnSpc>
            </a:pPr>
            <a:endParaRPr lang="en-US" altLang="zh-CN" sz="1600" b="1" dirty="0"/>
          </a:p>
          <a:p>
            <a:pPr algn="just">
              <a:lnSpc>
                <a:spcPct val="150000"/>
              </a:lnSpc>
            </a:pPr>
            <a:r>
              <a:rPr lang="zh-CN" altLang="en-US" sz="1600" b="1" dirty="0"/>
              <a:t>调整后：</a:t>
            </a:r>
            <a:r>
              <a:rPr lang="en-US" altLang="zh-CN" sz="1600" b="1" dirty="0"/>
              <a:t> </a:t>
            </a:r>
            <a:endParaRPr lang="en-US" altLang="zh-CN" sz="1600" b="1" dirty="0"/>
          </a:p>
          <a:p>
            <a:pPr algn="just">
              <a:lnSpc>
                <a:spcPct val="150000"/>
              </a:lnSpc>
            </a:pPr>
            <a:r>
              <a:rPr lang="zh-CN" altLang="en-US" sz="1600" b="1" dirty="0"/>
              <a:t>（</a:t>
            </a:r>
            <a:r>
              <a:rPr lang="en-US" altLang="zh-CN" sz="1600" b="1" dirty="0"/>
              <a:t>3</a:t>
            </a:r>
            <a:r>
              <a:rPr lang="zh-CN" altLang="en-US" sz="1600" b="1" dirty="0"/>
              <a:t>）</a:t>
            </a:r>
            <a:r>
              <a:rPr lang="zh-CN" altLang="en-US" sz="1600" b="1" dirty="0">
                <a:solidFill>
                  <a:srgbClr val="FF0000"/>
                </a:solidFill>
              </a:rPr>
              <a:t>打、拔钢板桩</a:t>
            </a:r>
            <a:r>
              <a:rPr lang="en-US" altLang="zh-CN" sz="1600" b="1" dirty="0">
                <a:solidFill>
                  <a:srgbClr val="FF0000"/>
                </a:solidFill>
              </a:rPr>
              <a:t>,</a:t>
            </a:r>
            <a:r>
              <a:rPr lang="zh-CN" altLang="en-US" sz="1600" b="1" dirty="0">
                <a:solidFill>
                  <a:srgbClr val="FF0000"/>
                </a:solidFill>
              </a:rPr>
              <a:t>按设计桩体以质量计算。</a:t>
            </a:r>
            <a:endParaRPr lang="zh-CN" altLang="en-US" sz="1600" b="1" dirty="0">
              <a:solidFill>
                <a:srgbClr val="FF0000"/>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4-d3jn7j0s8jdo4os5divg.jpg"/>
          <p:cNvPicPr>
            <a:picLocks noChangeAspect="1"/>
          </p:cNvPicPr>
          <p:nvPr>
            <p:custDataLst>
              <p:tags r:id="rId2"/>
            </p:custDataLst>
          </p:nvPr>
        </p:nvPicPr>
        <p:blipFill>
          <a:blip r:embed="rId3"/>
          <a:stretch>
            <a:fillRect/>
          </a:stretch>
        </p:blipFill>
        <p:spPr>
          <a:xfrm>
            <a:off x="4236085" y="5199380"/>
            <a:ext cx="7179310" cy="736600"/>
          </a:xfrm>
          <a:prstGeom prst="rect">
            <a:avLst/>
          </a:prstGeom>
        </p:spPr>
      </p:pic>
      <p:pic>
        <p:nvPicPr>
          <p:cNvPr id="3" name="Image 1" descr="https://kimi-img.moonshot.cn/pub/slides/slides_tmpl/image/25-10-09-16:35:24-d3jn7j0s8jdo4os5divg.jpg"/>
          <p:cNvPicPr>
            <a:picLocks noChangeAspect="1"/>
          </p:cNvPicPr>
          <p:nvPr>
            <p:custDataLst>
              <p:tags r:id="rId4"/>
            </p:custDataLst>
          </p:nvPr>
        </p:nvPicPr>
        <p:blipFill>
          <a:blip r:embed="rId3"/>
          <a:stretch>
            <a:fillRect/>
          </a:stretch>
        </p:blipFill>
        <p:spPr>
          <a:xfrm>
            <a:off x="4236085" y="4401185"/>
            <a:ext cx="7179310" cy="736600"/>
          </a:xfrm>
          <a:prstGeom prst="rect">
            <a:avLst/>
          </a:prstGeom>
        </p:spPr>
      </p:pic>
      <p:pic>
        <p:nvPicPr>
          <p:cNvPr id="4" name="Image 2" descr="https://kimi-img.moonshot.cn/pub/slides/slides_tmpl/image/25-10-09-16:35:24-d3jn7j0s8jdo4os5divg.jpg"/>
          <p:cNvPicPr>
            <a:picLocks noChangeAspect="1"/>
          </p:cNvPicPr>
          <p:nvPr>
            <p:custDataLst>
              <p:tags r:id="rId5"/>
            </p:custDataLst>
          </p:nvPr>
        </p:nvPicPr>
        <p:blipFill>
          <a:blip r:embed="rId3"/>
          <a:stretch>
            <a:fillRect/>
          </a:stretch>
        </p:blipFill>
        <p:spPr>
          <a:xfrm>
            <a:off x="4236085" y="3590925"/>
            <a:ext cx="7179310" cy="736600"/>
          </a:xfrm>
          <a:prstGeom prst="rect">
            <a:avLst/>
          </a:prstGeom>
        </p:spPr>
      </p:pic>
      <p:pic>
        <p:nvPicPr>
          <p:cNvPr id="5" name="Image 3" descr="https://kimi-img.moonshot.cn/pub/slides/slides_tmpl/image/25-10-09-16:35:24-d3jn7j0s8jdo4os5divg.jpg"/>
          <p:cNvPicPr>
            <a:picLocks noChangeAspect="1"/>
          </p:cNvPicPr>
          <p:nvPr>
            <p:custDataLst>
              <p:tags r:id="rId6"/>
            </p:custDataLst>
          </p:nvPr>
        </p:nvPicPr>
        <p:blipFill>
          <a:blip r:embed="rId3"/>
          <a:stretch>
            <a:fillRect/>
          </a:stretch>
        </p:blipFill>
        <p:spPr>
          <a:xfrm>
            <a:off x="4236085" y="2780665"/>
            <a:ext cx="7179310" cy="736600"/>
          </a:xfrm>
          <a:prstGeom prst="rect">
            <a:avLst/>
          </a:prstGeom>
        </p:spPr>
      </p:pic>
      <p:pic>
        <p:nvPicPr>
          <p:cNvPr id="6" name="Image 4" descr="https://kimi-img.moonshot.cn/pub/slides/slides_tmpl/image/25-10-09-16:35:24-d3jn7j0s8jdo4os5divg.jpg"/>
          <p:cNvPicPr>
            <a:picLocks noChangeAspect="1"/>
          </p:cNvPicPr>
          <p:nvPr>
            <p:custDataLst>
              <p:tags r:id="rId7"/>
            </p:custDataLst>
          </p:nvPr>
        </p:nvPicPr>
        <p:blipFill>
          <a:blip r:embed="rId3"/>
          <a:stretch>
            <a:fillRect/>
          </a:stretch>
        </p:blipFill>
        <p:spPr>
          <a:xfrm>
            <a:off x="4236085" y="1970405"/>
            <a:ext cx="7179310" cy="736600"/>
          </a:xfrm>
          <a:prstGeom prst="rect">
            <a:avLst/>
          </a:prstGeom>
        </p:spPr>
      </p:pic>
      <p:pic>
        <p:nvPicPr>
          <p:cNvPr id="7" name="Image 5" descr="https://kimi-img.moonshot.cn/pub/slides/slides_tmpl/image/25-10-09-16:35:24-d3jn7j0s8jdo4os5divg.jpg"/>
          <p:cNvPicPr>
            <a:picLocks noChangeAspect="1"/>
          </p:cNvPicPr>
          <p:nvPr>
            <p:custDataLst>
              <p:tags r:id="rId8"/>
            </p:custDataLst>
          </p:nvPr>
        </p:nvPicPr>
        <p:blipFill>
          <a:blip r:embed="rId3"/>
          <a:stretch>
            <a:fillRect/>
          </a:stretch>
        </p:blipFill>
        <p:spPr>
          <a:xfrm>
            <a:off x="4236085" y="1160145"/>
            <a:ext cx="7179310" cy="736600"/>
          </a:xfrm>
          <a:prstGeom prst="rect">
            <a:avLst/>
          </a:prstGeom>
        </p:spPr>
      </p:pic>
      <p:sp>
        <p:nvSpPr>
          <p:cNvPr id="8" name="Shape 0"/>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9" name="Shape 1"/>
          <p:cNvSpPr/>
          <p:nvPr/>
        </p:nvSpPr>
        <p:spPr>
          <a:xfrm>
            <a:off x="1045210" y="1243965"/>
            <a:ext cx="1408430" cy="800100"/>
          </a:xfrm>
          <a:prstGeom prst="rect">
            <a:avLst/>
          </a:prstGeom>
          <a:solidFill>
            <a:srgbClr val="000000">
              <a:alpha val="0"/>
            </a:srgbClr>
          </a:solidFill>
        </p:spPr>
      </p:sp>
      <p:sp>
        <p:nvSpPr>
          <p:cNvPr id="10" name="Text 2"/>
          <p:cNvSpPr/>
          <p:nvPr/>
        </p:nvSpPr>
        <p:spPr>
          <a:xfrm>
            <a:off x="1045210" y="1243965"/>
            <a:ext cx="1408430" cy="800100"/>
          </a:xfrm>
          <a:prstGeom prst="rect">
            <a:avLst/>
          </a:prstGeom>
          <a:noFill/>
        </p:spPr>
        <p:txBody>
          <a:bodyPr wrap="square" lIns="0" tIns="0" rIns="0" bIns="0" rtlCol="0" anchor="b"/>
          <a:lstStyle/>
          <a:p>
            <a:pPr>
              <a:lnSpc>
                <a:spcPct val="130000"/>
              </a:lnSpc>
            </a:pPr>
            <a:r>
              <a:rPr lang="en-US" sz="4000" dirty="0">
                <a:solidFill>
                  <a:srgbClr val="000000"/>
                </a:solidFill>
                <a:latin typeface="MiSans" pitchFamily="34" charset="-122"/>
                <a:ea typeface="MiSans" pitchFamily="34" charset="-122"/>
                <a:cs typeface="MiSans" pitchFamily="34" charset="-120"/>
              </a:rPr>
              <a:t>目录</a:t>
            </a:r>
            <a:endParaRPr lang="en-US" sz="1600" dirty="0"/>
          </a:p>
        </p:txBody>
      </p:sp>
      <p:sp>
        <p:nvSpPr>
          <p:cNvPr id="11" name="Text 3"/>
          <p:cNvSpPr/>
          <p:nvPr/>
        </p:nvSpPr>
        <p:spPr>
          <a:xfrm>
            <a:off x="1045210" y="2010410"/>
            <a:ext cx="2663190" cy="438150"/>
          </a:xfrm>
          <a:prstGeom prst="rect">
            <a:avLst/>
          </a:prstGeom>
          <a:noFill/>
        </p:spPr>
        <p:txBody>
          <a:bodyPr wrap="square" lIns="0" tIns="0" rIns="0" bIns="0" rtlCol="0" anchor="t">
            <a:spAutoFit/>
          </a:bodyPr>
          <a:lstStyle/>
          <a:p>
            <a:pPr>
              <a:lnSpc>
                <a:spcPct val="100000"/>
              </a:lnSpc>
            </a:pPr>
            <a:r>
              <a:rPr lang="en-US" sz="2800" b="1" dirty="0">
                <a:solidFill>
                  <a:srgbClr val="0439E1"/>
                </a:solidFill>
                <a:latin typeface="MiSans" pitchFamily="34" charset="-122"/>
                <a:ea typeface="MiSans" pitchFamily="34" charset="-122"/>
                <a:cs typeface="MiSans" pitchFamily="34" charset="-120"/>
              </a:rPr>
              <a:t>CONTENTS</a:t>
            </a:r>
            <a:endParaRPr lang="en-US" sz="1600" dirty="0"/>
          </a:p>
        </p:txBody>
      </p:sp>
      <p:sp>
        <p:nvSpPr>
          <p:cNvPr id="12" name="Shape 4"/>
          <p:cNvSpPr/>
          <p:nvPr/>
        </p:nvSpPr>
        <p:spPr>
          <a:xfrm>
            <a:off x="1125220" y="1988820"/>
            <a:ext cx="1664970" cy="0"/>
          </a:xfrm>
          <a:prstGeom prst="line">
            <a:avLst/>
          </a:prstGeom>
          <a:noFill/>
          <a:ln w="12700">
            <a:solidFill>
              <a:srgbClr val="000000"/>
            </a:solidFill>
            <a:prstDash val="solid"/>
            <a:headEnd type="none"/>
            <a:tailEnd type="none"/>
          </a:ln>
        </p:spPr>
      </p:sp>
      <p:sp>
        <p:nvSpPr>
          <p:cNvPr id="13" name="Shape 5"/>
          <p:cNvSpPr/>
          <p:nvPr/>
        </p:nvSpPr>
        <p:spPr>
          <a:xfrm>
            <a:off x="11459749" y="6115941"/>
            <a:ext cx="209306" cy="42231"/>
          </a:xfrm>
          <a:prstGeom prst="rect">
            <a:avLst/>
          </a:prstGeom>
          <a:solidFill>
            <a:srgbClr val="000000"/>
          </a:solidFill>
          <a:ln w="19050">
            <a:solidFill>
              <a:srgbClr val="000000"/>
            </a:solidFill>
            <a:prstDash val="solid"/>
          </a:ln>
        </p:spPr>
      </p:sp>
      <p:sp>
        <p:nvSpPr>
          <p:cNvPr id="14" name="Shape 6"/>
          <p:cNvSpPr/>
          <p:nvPr/>
        </p:nvSpPr>
        <p:spPr>
          <a:xfrm>
            <a:off x="11459749" y="6212915"/>
            <a:ext cx="209306" cy="42231"/>
          </a:xfrm>
          <a:prstGeom prst="rect">
            <a:avLst/>
          </a:prstGeom>
          <a:solidFill>
            <a:srgbClr val="000000"/>
          </a:solidFill>
          <a:ln w="19050">
            <a:solidFill>
              <a:srgbClr val="000000"/>
            </a:solidFill>
            <a:prstDash val="solid"/>
          </a:ln>
        </p:spPr>
      </p:sp>
      <p:sp>
        <p:nvSpPr>
          <p:cNvPr id="15" name="Shape 7"/>
          <p:cNvSpPr/>
          <p:nvPr/>
        </p:nvSpPr>
        <p:spPr>
          <a:xfrm>
            <a:off x="11459749" y="6309889"/>
            <a:ext cx="209306" cy="42231"/>
          </a:xfrm>
          <a:prstGeom prst="rect">
            <a:avLst/>
          </a:prstGeom>
          <a:solidFill>
            <a:srgbClr val="000000"/>
          </a:solidFill>
          <a:ln w="19050">
            <a:solidFill>
              <a:srgbClr val="000000"/>
            </a:solidFill>
            <a:prstDash val="solid"/>
          </a:ln>
        </p:spPr>
      </p:sp>
      <p:pic>
        <p:nvPicPr>
          <p:cNvPr id="16" name="Image 6" descr="https://kimi-img.moonshot.cn/pub/slides/slides_tmpl/image/25-10-09-16:35:24-d3jn7j0s8jdo4os5div0.png"/>
          <p:cNvPicPr>
            <a:picLocks noChangeAspect="1"/>
          </p:cNvPicPr>
          <p:nvPr/>
        </p:nvPicPr>
        <p:blipFill>
          <a:blip r:embed="rId9">
            <a:alphaModFix amt="40000"/>
          </a:blip>
          <a:stretch>
            <a:fillRect/>
          </a:stretch>
        </p:blipFill>
        <p:spPr>
          <a:xfrm flipV="1">
            <a:off x="851535" y="630555"/>
            <a:ext cx="762000" cy="76200"/>
          </a:xfrm>
          <a:prstGeom prst="rect">
            <a:avLst/>
          </a:prstGeom>
        </p:spPr>
      </p:pic>
      <p:pic>
        <p:nvPicPr>
          <p:cNvPr id="17" name="Image 7" descr="https://kimi-img.moonshot.cn/pub/slides/slides_tmpl/image/25-10-09-16:35:24-d3jn7j0s8jdo4os5div0.png"/>
          <p:cNvPicPr>
            <a:picLocks noChangeAspect="1"/>
          </p:cNvPicPr>
          <p:nvPr/>
        </p:nvPicPr>
        <p:blipFill>
          <a:blip r:embed="rId9">
            <a:alphaModFix amt="40000"/>
          </a:blip>
          <a:stretch>
            <a:fillRect/>
          </a:stretch>
        </p:blipFill>
        <p:spPr>
          <a:xfrm flipV="1">
            <a:off x="851535" y="761365"/>
            <a:ext cx="762000" cy="76200"/>
          </a:xfrm>
          <a:prstGeom prst="rect">
            <a:avLst/>
          </a:prstGeom>
        </p:spPr>
      </p:pic>
      <p:pic>
        <p:nvPicPr>
          <p:cNvPr id="18" name="Image 8" descr="https://kimi-img.moonshot.cn/pub/slides/slides_tmpl/image/25-10-09-16:35:24-d3jn7j0s8jdo4os5diug.jpg"/>
          <p:cNvPicPr>
            <a:picLocks noChangeAspect="1"/>
          </p:cNvPicPr>
          <p:nvPr/>
        </p:nvPicPr>
        <p:blipFill>
          <a:blip r:embed="rId10"/>
          <a:stretch>
            <a:fillRect/>
          </a:stretch>
        </p:blipFill>
        <p:spPr>
          <a:xfrm rot="5400000">
            <a:off x="9744710" y="779780"/>
            <a:ext cx="2170430" cy="568960"/>
          </a:xfrm>
          <a:prstGeom prst="rect">
            <a:avLst/>
          </a:prstGeom>
        </p:spPr>
      </p:pic>
      <p:sp>
        <p:nvSpPr>
          <p:cNvPr id="19" name="Text 8"/>
          <p:cNvSpPr/>
          <p:nvPr>
            <p:custDataLst>
              <p:tags r:id="rId11"/>
            </p:custDataLst>
          </p:nvPr>
        </p:nvSpPr>
        <p:spPr>
          <a:xfrm>
            <a:off x="4305935" y="1200785"/>
            <a:ext cx="84201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01.</a:t>
            </a:r>
            <a:endParaRPr lang="en-US" sz="1600" dirty="0"/>
          </a:p>
        </p:txBody>
      </p:sp>
      <p:sp>
        <p:nvSpPr>
          <p:cNvPr id="20" name="Text 9"/>
          <p:cNvSpPr/>
          <p:nvPr>
            <p:custDataLst>
              <p:tags r:id="rId12"/>
            </p:custDataLst>
          </p:nvPr>
        </p:nvSpPr>
        <p:spPr>
          <a:xfrm>
            <a:off x="5147310" y="1323975"/>
            <a:ext cx="6026785"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《安徽省建设工程费用定额》</a:t>
            </a:r>
            <a:endParaRPr lang="en-US" sz="2000" dirty="0">
              <a:solidFill>
                <a:srgbClr val="595959"/>
              </a:solidFill>
              <a:latin typeface="MiSans" pitchFamily="34" charset="-122"/>
              <a:ea typeface="MiSans" pitchFamily="34" charset="-122"/>
              <a:cs typeface="MiSans" pitchFamily="34" charset="-120"/>
            </a:endParaRPr>
          </a:p>
        </p:txBody>
      </p:sp>
      <p:sp>
        <p:nvSpPr>
          <p:cNvPr id="21" name="Text 10"/>
          <p:cNvSpPr/>
          <p:nvPr>
            <p:custDataLst>
              <p:tags r:id="rId13"/>
            </p:custDataLst>
          </p:nvPr>
        </p:nvSpPr>
        <p:spPr>
          <a:xfrm>
            <a:off x="4305935" y="2026285"/>
            <a:ext cx="84201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02.</a:t>
            </a:r>
            <a:endParaRPr lang="en-US" sz="1600" dirty="0"/>
          </a:p>
        </p:txBody>
      </p:sp>
      <p:sp>
        <p:nvSpPr>
          <p:cNvPr id="22" name="Text 11"/>
          <p:cNvSpPr/>
          <p:nvPr>
            <p:custDataLst>
              <p:tags r:id="rId14"/>
            </p:custDataLst>
          </p:nvPr>
        </p:nvSpPr>
        <p:spPr>
          <a:xfrm>
            <a:off x="5147310" y="2159635"/>
            <a:ext cx="6027420"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《安徽省建设工程计价定额(共用册)》</a:t>
            </a:r>
            <a:endParaRPr lang="en-US" sz="2000" dirty="0">
              <a:solidFill>
                <a:srgbClr val="595959"/>
              </a:solidFill>
              <a:latin typeface="MiSans" pitchFamily="34" charset="-122"/>
              <a:ea typeface="MiSans" pitchFamily="34" charset="-122"/>
              <a:cs typeface="MiSans" pitchFamily="34" charset="-120"/>
            </a:endParaRPr>
          </a:p>
        </p:txBody>
      </p:sp>
      <p:sp>
        <p:nvSpPr>
          <p:cNvPr id="23" name="Text 12"/>
          <p:cNvSpPr/>
          <p:nvPr>
            <p:custDataLst>
              <p:tags r:id="rId15"/>
            </p:custDataLst>
          </p:nvPr>
        </p:nvSpPr>
        <p:spPr>
          <a:xfrm>
            <a:off x="4305935" y="2828925"/>
            <a:ext cx="84201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03.</a:t>
            </a:r>
            <a:endParaRPr lang="en-US" sz="1600" dirty="0"/>
          </a:p>
        </p:txBody>
      </p:sp>
      <p:sp>
        <p:nvSpPr>
          <p:cNvPr id="24" name="Text 13"/>
          <p:cNvSpPr/>
          <p:nvPr>
            <p:custDataLst>
              <p:tags r:id="rId16"/>
            </p:custDataLst>
          </p:nvPr>
        </p:nvSpPr>
        <p:spPr>
          <a:xfrm>
            <a:off x="5147310" y="2970530"/>
            <a:ext cx="6268085"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《安徽省建筑工程计价定额》</a:t>
            </a:r>
            <a:endParaRPr lang="en-US" sz="2000" dirty="0">
              <a:solidFill>
                <a:srgbClr val="595959"/>
              </a:solidFill>
              <a:latin typeface="MiSans" pitchFamily="34" charset="-122"/>
              <a:ea typeface="MiSans" pitchFamily="34" charset="-122"/>
              <a:cs typeface="MiSans" pitchFamily="34" charset="-120"/>
            </a:endParaRPr>
          </a:p>
        </p:txBody>
      </p:sp>
      <p:sp>
        <p:nvSpPr>
          <p:cNvPr id="25" name="Text 14"/>
          <p:cNvSpPr/>
          <p:nvPr>
            <p:custDataLst>
              <p:tags r:id="rId17"/>
            </p:custDataLst>
          </p:nvPr>
        </p:nvSpPr>
        <p:spPr>
          <a:xfrm>
            <a:off x="4305935" y="3651250"/>
            <a:ext cx="84201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04.</a:t>
            </a:r>
            <a:endParaRPr lang="en-US" sz="1600" dirty="0"/>
          </a:p>
        </p:txBody>
      </p:sp>
      <p:sp>
        <p:nvSpPr>
          <p:cNvPr id="26" name="Text 15"/>
          <p:cNvSpPr/>
          <p:nvPr>
            <p:custDataLst>
              <p:tags r:id="rId18"/>
            </p:custDataLst>
          </p:nvPr>
        </p:nvSpPr>
        <p:spPr>
          <a:xfrm>
            <a:off x="5147310" y="3768090"/>
            <a:ext cx="6268085"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《安徽省装饰装修工程计价定额》</a:t>
            </a:r>
            <a:endParaRPr lang="en-US" sz="2000" dirty="0">
              <a:solidFill>
                <a:srgbClr val="595959"/>
              </a:solidFill>
              <a:latin typeface="MiSans" pitchFamily="34" charset="-122"/>
              <a:ea typeface="MiSans" pitchFamily="34" charset="-122"/>
              <a:cs typeface="MiSans" pitchFamily="34" charset="-120"/>
            </a:endParaRPr>
          </a:p>
        </p:txBody>
      </p:sp>
      <p:sp>
        <p:nvSpPr>
          <p:cNvPr id="27" name="Text 16"/>
          <p:cNvSpPr/>
          <p:nvPr>
            <p:custDataLst>
              <p:tags r:id="rId19"/>
            </p:custDataLst>
          </p:nvPr>
        </p:nvSpPr>
        <p:spPr>
          <a:xfrm>
            <a:off x="4305935" y="4465320"/>
            <a:ext cx="86868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05.</a:t>
            </a:r>
            <a:endParaRPr lang="en-US" sz="1600" dirty="0"/>
          </a:p>
        </p:txBody>
      </p:sp>
      <p:sp>
        <p:nvSpPr>
          <p:cNvPr id="28" name="Text 17"/>
          <p:cNvSpPr/>
          <p:nvPr>
            <p:custDataLst>
              <p:tags r:id="rId20"/>
            </p:custDataLst>
          </p:nvPr>
        </p:nvSpPr>
        <p:spPr>
          <a:xfrm>
            <a:off x="5147310" y="4588510"/>
            <a:ext cx="6268085"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《安徽省市政工程计价定额》</a:t>
            </a:r>
            <a:endParaRPr lang="en-US" sz="2000" dirty="0">
              <a:solidFill>
                <a:srgbClr val="595959"/>
              </a:solidFill>
              <a:latin typeface="MiSans" pitchFamily="34" charset="-122"/>
              <a:ea typeface="MiSans" pitchFamily="34" charset="-122"/>
              <a:cs typeface="MiSans" pitchFamily="34" charset="-120"/>
            </a:endParaRPr>
          </a:p>
        </p:txBody>
      </p:sp>
      <p:sp>
        <p:nvSpPr>
          <p:cNvPr id="29" name="Text 18"/>
          <p:cNvSpPr/>
          <p:nvPr>
            <p:custDataLst>
              <p:tags r:id="rId21"/>
            </p:custDataLst>
          </p:nvPr>
        </p:nvSpPr>
        <p:spPr>
          <a:xfrm>
            <a:off x="4305935" y="5243195"/>
            <a:ext cx="842010" cy="55245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06.</a:t>
            </a:r>
            <a:endParaRPr lang="en-US" sz="1600" dirty="0"/>
          </a:p>
        </p:txBody>
      </p:sp>
      <p:sp>
        <p:nvSpPr>
          <p:cNvPr id="30" name="Text 19"/>
          <p:cNvSpPr/>
          <p:nvPr>
            <p:custDataLst>
              <p:tags r:id="rId22"/>
            </p:custDataLst>
          </p:nvPr>
        </p:nvSpPr>
        <p:spPr>
          <a:xfrm>
            <a:off x="5147310" y="5382895"/>
            <a:ext cx="6268085" cy="307340"/>
          </a:xfrm>
          <a:prstGeom prst="rect">
            <a:avLst/>
          </a:prstGeom>
          <a:noFill/>
        </p:spPr>
        <p:txBody>
          <a:bodyPr wrap="square" lIns="0" tIns="0" rIns="0" bIns="0" rtlCol="0" anchor="t">
            <a:spAutoFit/>
          </a:bodyPr>
          <a:lstStyle/>
          <a:p>
            <a:pPr>
              <a:lnSpc>
                <a:spcPct val="100000"/>
              </a:lnSpc>
            </a:pPr>
            <a:r>
              <a:rPr lang="en-US" sz="2000" dirty="0">
                <a:solidFill>
                  <a:srgbClr val="595959"/>
                </a:solidFill>
                <a:latin typeface="MiSans" pitchFamily="34" charset="-122"/>
                <a:ea typeface="MiSans" pitchFamily="34" charset="-122"/>
                <a:cs typeface="MiSans" pitchFamily="34" charset="-120"/>
              </a:rPr>
              <a:t>《安徽省市政设施养护维修工程计价定额》</a:t>
            </a:r>
            <a:endParaRPr lang="en-US" sz="2000" dirty="0">
              <a:solidFill>
                <a:srgbClr val="595959"/>
              </a:solidFill>
              <a:latin typeface="MiSans" pitchFamily="34" charset="-122"/>
              <a:ea typeface="MiSans" pitchFamily="34" charset="-122"/>
              <a:cs typeface="MiSans" pitchFamily="34" charset="-12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sz="1600" b="1" dirty="0"/>
              <a:t>调整内容</a:t>
            </a:r>
            <a:r>
              <a:rPr lang="en-US" altLang="zh-CN" sz="1600" b="1" dirty="0"/>
              <a:t>: </a:t>
            </a:r>
            <a:endParaRPr lang="en-US" altLang="zh-CN" sz="1600" b="1" dirty="0"/>
          </a:p>
          <a:p>
            <a:pPr algn="just">
              <a:lnSpc>
                <a:spcPct val="150000"/>
              </a:lnSpc>
            </a:pPr>
            <a:r>
              <a:rPr lang="en-US" altLang="zh-CN" sz="1600" b="1" dirty="0"/>
              <a:t>3</a:t>
            </a:r>
            <a:r>
              <a:rPr lang="zh-CN" altLang="en-US" sz="1600" b="1" dirty="0"/>
              <a:t>、原</a:t>
            </a:r>
            <a:r>
              <a:rPr lang="en-US" altLang="zh-CN" sz="1600" b="1" dirty="0"/>
              <a:t>P56</a:t>
            </a:r>
            <a:r>
              <a:rPr lang="zh-CN" altLang="en-US" sz="1600" b="1" dirty="0"/>
              <a:t>页：</a:t>
            </a:r>
            <a:r>
              <a:rPr lang="en-US" altLang="zh-CN" sz="1600" b="1" dirty="0"/>
              <a:t> </a:t>
            </a:r>
            <a:endParaRPr lang="en-US" altLang="zh-CN" sz="1600" b="1" dirty="0"/>
          </a:p>
          <a:p>
            <a:pPr algn="just">
              <a:lnSpc>
                <a:spcPct val="150000"/>
              </a:lnSpc>
            </a:pPr>
            <a:r>
              <a:rPr lang="zh-CN" altLang="en-US" sz="1600" b="1" dirty="0"/>
              <a:t>调整前：</a:t>
            </a:r>
            <a:r>
              <a:rPr lang="en-US" altLang="zh-CN" sz="1600" b="1" dirty="0"/>
              <a:t> </a:t>
            </a:r>
            <a:endParaRPr lang="en-US" altLang="zh-CN" sz="1600" b="1" dirty="0"/>
          </a:p>
          <a:p>
            <a:pPr algn="just">
              <a:lnSpc>
                <a:spcPct val="150000"/>
              </a:lnSpc>
            </a:pPr>
            <a:r>
              <a:rPr lang="zh-CN" altLang="en-US" sz="1600" b="1" dirty="0"/>
              <a:t>三、基坑围护工程</a:t>
            </a:r>
            <a:r>
              <a:rPr lang="en-US" altLang="zh-CN" sz="1600" b="1" dirty="0"/>
              <a:t> </a:t>
            </a:r>
            <a:endParaRPr lang="en-US" altLang="zh-CN" sz="1600" b="1" dirty="0"/>
          </a:p>
          <a:p>
            <a:pPr algn="just">
              <a:lnSpc>
                <a:spcPct val="150000"/>
              </a:lnSpc>
            </a:pPr>
            <a:r>
              <a:rPr lang="en-US" altLang="zh-CN" sz="1600" b="1" dirty="0"/>
              <a:t>2.</a:t>
            </a:r>
            <a:r>
              <a:rPr lang="zh-CN" altLang="en-US" sz="1600" b="1" dirty="0"/>
              <a:t>围护桩</a:t>
            </a:r>
            <a:r>
              <a:rPr lang="en-US" altLang="zh-CN" sz="1600" b="1" dirty="0"/>
              <a:t> </a:t>
            </a:r>
            <a:endParaRPr lang="en-US" altLang="zh-CN" sz="1600" b="1" dirty="0"/>
          </a:p>
          <a:p>
            <a:pPr algn="just">
              <a:lnSpc>
                <a:spcPct val="150000"/>
              </a:lnSpc>
            </a:pPr>
            <a:r>
              <a:rPr lang="zh-CN" altLang="en-US" sz="1600" b="1" dirty="0"/>
              <a:t>（</a:t>
            </a:r>
            <a:r>
              <a:rPr lang="en-US" altLang="zh-CN" sz="1600" b="1" dirty="0"/>
              <a:t>3</a:t>
            </a:r>
            <a:r>
              <a:rPr lang="zh-CN" altLang="en-US" sz="1600" b="1" dirty="0"/>
              <a:t>）打拉森式钢板桩按设计图示尺寸，以质量计算。</a:t>
            </a:r>
            <a:r>
              <a:rPr lang="en-US" altLang="zh-CN" sz="1600" b="1" dirty="0"/>
              <a:t> </a:t>
            </a:r>
            <a:endParaRPr lang="en-US" altLang="zh-CN" sz="1600" b="1" dirty="0"/>
          </a:p>
          <a:p>
            <a:pPr algn="just">
              <a:lnSpc>
                <a:spcPct val="150000"/>
              </a:lnSpc>
            </a:pPr>
            <a:r>
              <a:rPr lang="zh-CN" altLang="en-US" sz="1600" b="1" dirty="0"/>
              <a:t>（</a:t>
            </a:r>
            <a:r>
              <a:rPr lang="en-US" altLang="zh-CN" sz="1600" b="1" dirty="0"/>
              <a:t>4</a:t>
            </a:r>
            <a:r>
              <a:rPr lang="zh-CN" altLang="en-US" sz="1600" b="1" dirty="0"/>
              <a:t>）打、拔型钢桩按设计图示数量计算。</a:t>
            </a:r>
            <a:r>
              <a:rPr lang="en-US" altLang="zh-CN" sz="1600" b="1" dirty="0"/>
              <a:t> </a:t>
            </a:r>
            <a:endParaRPr lang="en-US" altLang="zh-CN" sz="1600" b="1" dirty="0"/>
          </a:p>
          <a:p>
            <a:pPr algn="just">
              <a:lnSpc>
                <a:spcPct val="150000"/>
              </a:lnSpc>
            </a:pPr>
            <a:r>
              <a:rPr lang="zh-CN" altLang="en-US" sz="1600" b="1" dirty="0"/>
              <a:t>（</a:t>
            </a:r>
            <a:r>
              <a:rPr lang="en-US" altLang="zh-CN" sz="1600" b="1" dirty="0"/>
              <a:t>5</a:t>
            </a:r>
            <a:r>
              <a:rPr lang="zh-CN" altLang="en-US" sz="1600" b="1" dirty="0"/>
              <a:t>）钢板桩切割、焊接按切割、焊接断面以</a:t>
            </a:r>
            <a:r>
              <a:rPr lang="en-US" altLang="zh-CN" sz="1600" b="1" dirty="0"/>
              <a:t>“</a:t>
            </a:r>
            <a:r>
              <a:rPr lang="zh-CN" altLang="en-US" sz="1600" b="1" dirty="0"/>
              <a:t>个</a:t>
            </a:r>
            <a:r>
              <a:rPr lang="en-US" altLang="zh-CN" sz="1600" b="1" dirty="0"/>
              <a:t>”</a:t>
            </a:r>
            <a:r>
              <a:rPr lang="zh-CN" altLang="en-US" sz="1600" b="1" dirty="0"/>
              <a:t>计算。</a:t>
            </a:r>
            <a:r>
              <a:rPr lang="en-US" altLang="zh-CN" sz="1600" b="1" dirty="0"/>
              <a:t> </a:t>
            </a:r>
            <a:endParaRPr lang="en-US" altLang="zh-CN" sz="1600" b="1" dirty="0"/>
          </a:p>
          <a:p>
            <a:pPr algn="just">
              <a:lnSpc>
                <a:spcPct val="150000"/>
              </a:lnSpc>
            </a:pPr>
            <a:endParaRPr lang="en-US" altLang="zh-CN" sz="1600" b="1" dirty="0"/>
          </a:p>
          <a:p>
            <a:pPr algn="just">
              <a:lnSpc>
                <a:spcPct val="150000"/>
              </a:lnSpc>
            </a:pPr>
            <a:r>
              <a:rPr lang="zh-CN" altLang="en-US" sz="1600" b="1" dirty="0"/>
              <a:t>调整后：</a:t>
            </a:r>
            <a:r>
              <a:rPr lang="en-US" altLang="zh-CN" sz="1600" b="1" dirty="0"/>
              <a:t> </a:t>
            </a:r>
            <a:endParaRPr lang="en-US" altLang="zh-CN" sz="1600" b="1" dirty="0"/>
          </a:p>
          <a:p>
            <a:pPr algn="just">
              <a:lnSpc>
                <a:spcPct val="150000"/>
              </a:lnSpc>
            </a:pPr>
            <a:r>
              <a:rPr lang="zh-CN" altLang="en-US" sz="1600" b="1" dirty="0"/>
              <a:t>（</a:t>
            </a:r>
            <a:r>
              <a:rPr lang="en-US" altLang="zh-CN" sz="1600" b="1" dirty="0"/>
              <a:t>3</a:t>
            </a:r>
            <a:r>
              <a:rPr lang="zh-CN" altLang="en-US" sz="1600" b="1" dirty="0"/>
              <a:t>）</a:t>
            </a:r>
            <a:r>
              <a:rPr lang="zh-CN" altLang="en-US" sz="1600" b="1" dirty="0">
                <a:solidFill>
                  <a:srgbClr val="FF0000"/>
                </a:solidFill>
              </a:rPr>
              <a:t>打、拔钢板桩</a:t>
            </a:r>
            <a:r>
              <a:rPr lang="en-US" altLang="zh-CN" sz="1600" b="1" dirty="0">
                <a:solidFill>
                  <a:srgbClr val="FF0000"/>
                </a:solidFill>
              </a:rPr>
              <a:t>,</a:t>
            </a:r>
            <a:r>
              <a:rPr lang="zh-CN" altLang="en-US" sz="1600" b="1" dirty="0">
                <a:solidFill>
                  <a:srgbClr val="FF0000"/>
                </a:solidFill>
              </a:rPr>
              <a:t>按设计桩体以质量计算。</a:t>
            </a:r>
            <a:endParaRPr lang="zh-CN" altLang="en-US" sz="1600" b="1" dirty="0">
              <a:solidFill>
                <a:srgbClr val="FF0000"/>
              </a:solidFill>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sz="1600" b="1" dirty="0">
                <a:solidFill>
                  <a:schemeClr val="tx1"/>
                </a:solidFill>
              </a:rPr>
              <a:t>调整内容</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、原</a:t>
            </a:r>
            <a:r>
              <a:rPr lang="en-US" altLang="zh-CN" sz="1600" b="1" dirty="0">
                <a:solidFill>
                  <a:schemeClr val="tx1"/>
                </a:solidFill>
              </a:rPr>
              <a:t>P55</a:t>
            </a:r>
            <a:r>
              <a:rPr lang="zh-CN" altLang="en-US" sz="1600" b="1" dirty="0">
                <a:solidFill>
                  <a:schemeClr val="tx1"/>
                </a:solidFill>
              </a:rPr>
              <a:t>页：</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二、复合地基：</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2.</a:t>
            </a:r>
            <a:r>
              <a:rPr lang="zh-CN" altLang="en-US" sz="1600" b="1" dirty="0">
                <a:solidFill>
                  <a:schemeClr val="tx1"/>
                </a:solidFill>
              </a:rPr>
              <a:t>深层搅拌桩按设计桩截面乘以桩长，以体积计算。空搅按设计桩截面乘以地面至桩顶长度，以体积计算。</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调整后</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二、复合地基：</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2.</a:t>
            </a:r>
            <a:r>
              <a:rPr lang="zh-CN" altLang="en-US" sz="1600" b="1" dirty="0">
                <a:solidFill>
                  <a:schemeClr val="tx1"/>
                </a:solidFill>
              </a:rPr>
              <a:t>深层搅拌桩：</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深层搅拌桩按设计桩长另加</a:t>
            </a:r>
            <a:r>
              <a:rPr lang="zh-CN" altLang="en-US" sz="1600" b="1" dirty="0">
                <a:solidFill>
                  <a:srgbClr val="FF0000"/>
                </a:solidFill>
              </a:rPr>
              <a:t>超灌长度</a:t>
            </a:r>
            <a:r>
              <a:rPr lang="zh-CN" altLang="en-US" sz="1600" b="1" dirty="0">
                <a:solidFill>
                  <a:schemeClr val="tx1"/>
                </a:solidFill>
              </a:rPr>
              <a:t>乘以设计</a:t>
            </a:r>
            <a:r>
              <a:rPr lang="zh-CN" altLang="en-US" sz="1600" b="1" dirty="0">
                <a:solidFill>
                  <a:srgbClr val="FF0000"/>
                </a:solidFill>
              </a:rPr>
              <a:t>桩外径</a:t>
            </a:r>
            <a:r>
              <a:rPr lang="zh-CN" altLang="en-US" sz="1600" b="1" dirty="0">
                <a:solidFill>
                  <a:schemeClr val="tx1"/>
                </a:solidFill>
              </a:rPr>
              <a:t>截面面积</a:t>
            </a:r>
            <a:r>
              <a:rPr lang="en-US" altLang="zh-CN" sz="1600" b="1" dirty="0">
                <a:solidFill>
                  <a:schemeClr val="tx1"/>
                </a:solidFill>
              </a:rPr>
              <a:t>,</a:t>
            </a:r>
            <a:r>
              <a:rPr lang="zh-CN" altLang="en-US" sz="1600" b="1" dirty="0">
                <a:solidFill>
                  <a:schemeClr val="tx1"/>
                </a:solidFill>
              </a:rPr>
              <a:t>以体积计算</a:t>
            </a:r>
            <a:r>
              <a:rPr lang="en-US" altLang="zh-CN" sz="1600" b="1" dirty="0">
                <a:solidFill>
                  <a:schemeClr val="tx1"/>
                </a:solidFill>
              </a:rPr>
              <a:t>;</a:t>
            </a:r>
            <a:r>
              <a:rPr lang="zh-CN" altLang="en-US" sz="1600" b="1" dirty="0">
                <a:solidFill>
                  <a:schemeClr val="tx1"/>
                </a:solidFill>
              </a:rPr>
              <a:t>空搅按设计桩截面乘以地面至桩顶长度，以体积计算。</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(2)</a:t>
            </a:r>
            <a:r>
              <a:rPr lang="zh-CN" altLang="en-US" sz="1600" b="1" dirty="0">
                <a:solidFill>
                  <a:schemeClr val="tx1"/>
                </a:solidFill>
              </a:rPr>
              <a:t>多轴水泥搅拌桩单独成桩扣除重叠部分体积，不扣除每次成桩与群桩间的搭接部分体积。</a:t>
            </a:r>
            <a:endParaRPr lang="zh-CN" altLang="en-US" sz="1600" b="1" dirty="0">
              <a:solidFill>
                <a:schemeClr val="tx1"/>
              </a:solidFil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722880" y="1679575"/>
            <a:ext cx="8611870" cy="4795520"/>
          </a:xfrm>
          <a:prstGeom prst="rect">
            <a:avLst/>
          </a:prstGeom>
          <a:noFill/>
        </p:spPr>
        <p:txBody>
          <a:bodyPr wrap="square" lIns="0" tIns="0" rIns="0" bIns="0" rtlCol="0" anchor="t"/>
          <a:lstStyle/>
          <a:p>
            <a:pPr algn="just">
              <a:lnSpc>
                <a:spcPct val="150000"/>
              </a:lnSpc>
            </a:pPr>
            <a:r>
              <a:rPr lang="zh-CN" altLang="en-US" sz="1600" b="1" dirty="0">
                <a:solidFill>
                  <a:schemeClr val="tx1"/>
                </a:solidFill>
              </a:rPr>
              <a:t>调整内容</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、原</a:t>
            </a:r>
            <a:r>
              <a:rPr lang="en-US" altLang="zh-CN" sz="1600" b="1" dirty="0">
                <a:solidFill>
                  <a:schemeClr val="tx1"/>
                </a:solidFill>
              </a:rPr>
              <a:t>P55</a:t>
            </a:r>
            <a:r>
              <a:rPr lang="zh-CN" altLang="en-US" sz="1600" b="1" dirty="0">
                <a:solidFill>
                  <a:schemeClr val="tx1"/>
                </a:solidFill>
              </a:rPr>
              <a:t>页：</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二、复合地基：</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6.</a:t>
            </a:r>
            <a:r>
              <a:rPr lang="zh-CN" altLang="en-US" sz="1600" b="1" dirty="0">
                <a:solidFill>
                  <a:schemeClr val="tx1"/>
                </a:solidFill>
              </a:rPr>
              <a:t>高压旋喷水泥桩：</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高压旋喷水泥桩钻孔按设计图示尺寸，以长度计算。</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(2)</a:t>
            </a:r>
            <a:r>
              <a:rPr lang="zh-CN" altLang="en-US" sz="1600" b="1" dirty="0">
                <a:solidFill>
                  <a:schemeClr val="tx1"/>
                </a:solidFill>
              </a:rPr>
              <a:t>高压旋喷水泥桩喷浆按设计桩截面乘以桩长，以体积计算。</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调整后</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二、复合地基：</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6.</a:t>
            </a:r>
            <a:r>
              <a:rPr lang="zh-CN" altLang="en-US" sz="1600" b="1" dirty="0">
                <a:solidFill>
                  <a:schemeClr val="tx1"/>
                </a:solidFill>
              </a:rPr>
              <a:t>高压旋喷水泥桩按设计桩长另加</a:t>
            </a:r>
            <a:r>
              <a:rPr lang="zh-CN" altLang="en-US" sz="1600" b="1" dirty="0">
                <a:solidFill>
                  <a:srgbClr val="FF0000"/>
                </a:solidFill>
              </a:rPr>
              <a:t>超灌长度</a:t>
            </a:r>
            <a:r>
              <a:rPr lang="zh-CN" altLang="en-US" sz="1600" b="1" dirty="0">
                <a:solidFill>
                  <a:schemeClr val="tx1"/>
                </a:solidFill>
              </a:rPr>
              <a:t>乘以设计</a:t>
            </a:r>
            <a:r>
              <a:rPr lang="zh-CN" altLang="en-US" sz="1600" b="1" dirty="0">
                <a:solidFill>
                  <a:srgbClr val="FF0000"/>
                </a:solidFill>
              </a:rPr>
              <a:t>桩外径截面面积</a:t>
            </a:r>
            <a:r>
              <a:rPr lang="zh-CN" altLang="en-US" sz="1600" b="1" dirty="0">
                <a:solidFill>
                  <a:schemeClr val="tx1"/>
                </a:solidFill>
              </a:rPr>
              <a:t>，以体积计算。</a:t>
            </a:r>
            <a:endParaRPr lang="zh-CN" altLang="en-US" sz="1600" b="1" dirty="0">
              <a:solidFill>
                <a:schemeClr val="tx1"/>
              </a:solidFil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第二章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桩与地基基础工程</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372110"/>
          </a:xfrm>
          <a:prstGeom prst="rect">
            <a:avLst/>
          </a:prstGeom>
          <a:noFill/>
        </p:spPr>
        <p:txBody>
          <a:bodyPr wrap="square" lIns="0" tIns="0" rIns="0" bIns="0" rtlCol="0" anchor="t"/>
          <a:lstStyle/>
          <a:p>
            <a:pPr algn="ctr">
              <a:lnSpc>
                <a:spcPct val="100000"/>
              </a:lnSpc>
            </a:pPr>
            <a:r>
              <a:rPr lang="zh-CN" altLang="en-US" sz="2000" dirty="0">
                <a:solidFill>
                  <a:srgbClr val="0439E1"/>
                </a:solidFill>
                <a:latin typeface="MiSans" pitchFamily="34" charset="-122"/>
                <a:ea typeface="MiSans" pitchFamily="34" charset="-122"/>
                <a:cs typeface="MiSans" pitchFamily="34" charset="-120"/>
              </a:rPr>
              <a:t>工程量计算规则</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2164080"/>
            <a:ext cx="7289165" cy="3350895"/>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2</a:t>
            </a:r>
            <a:r>
              <a:rPr lang="zh-CN" altLang="en-US" b="1" dirty="0">
                <a:solidFill>
                  <a:schemeClr val="tx1"/>
                </a:solidFill>
              </a:rPr>
              <a:t>、原</a:t>
            </a:r>
            <a:r>
              <a:rPr lang="en-US" altLang="zh-CN" b="1" dirty="0">
                <a:solidFill>
                  <a:schemeClr val="tx1"/>
                </a:solidFill>
              </a:rPr>
              <a:t>P56</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七、打、压</a:t>
            </a:r>
            <a:r>
              <a:rPr lang="en-US" altLang="zh-CN" b="1" dirty="0">
                <a:solidFill>
                  <a:schemeClr val="tx1"/>
                </a:solidFill>
              </a:rPr>
              <a:t>(</a:t>
            </a:r>
            <a:r>
              <a:rPr lang="zh-CN" altLang="en-US" b="1" dirty="0">
                <a:solidFill>
                  <a:schemeClr val="tx1"/>
                </a:solidFill>
              </a:rPr>
              <a:t>送</a:t>
            </a:r>
            <a:r>
              <a:rPr lang="en-US" altLang="zh-CN" b="1" dirty="0">
                <a:solidFill>
                  <a:schemeClr val="tx1"/>
                </a:solidFill>
              </a:rPr>
              <a:t>)</a:t>
            </a:r>
            <a:r>
              <a:rPr lang="zh-CN" altLang="en-US" b="1" dirty="0">
                <a:solidFill>
                  <a:schemeClr val="tx1"/>
                </a:solidFill>
              </a:rPr>
              <a:t>预制钢筋混凝土桩：</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3.</a:t>
            </a:r>
            <a:r>
              <a:rPr lang="zh-CN" altLang="en-US" b="1" dirty="0">
                <a:solidFill>
                  <a:schemeClr val="tx1"/>
                </a:solidFill>
              </a:rPr>
              <a:t>实际沉桩后的桩顶标高高出设计标高时，超过部分桩体的材料费</a:t>
            </a:r>
            <a:r>
              <a:rPr lang="zh-CN" altLang="en-US" b="1" dirty="0">
                <a:solidFill>
                  <a:srgbClr val="FF0000"/>
                </a:solidFill>
              </a:rPr>
              <a:t>不扣除</a:t>
            </a:r>
            <a:r>
              <a:rPr lang="zh-CN" altLang="en-US" b="1" dirty="0">
                <a:solidFill>
                  <a:schemeClr val="tx1"/>
                </a:solidFill>
              </a:rPr>
              <a:t>。</a:t>
            </a:r>
            <a:endParaRPr lang="zh-CN" altLang="en-US" b="1" dirty="0">
              <a:solidFill>
                <a:schemeClr val="tx1"/>
              </a:solidFil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03</a:t>
            </a:r>
            <a:endParaRPr lang="en-US" sz="1600" dirty="0"/>
          </a:p>
        </p:txBody>
      </p:sp>
      <p:sp>
        <p:nvSpPr>
          <p:cNvPr id="6" name="Text 1"/>
          <p:cNvSpPr/>
          <p:nvPr/>
        </p:nvSpPr>
        <p:spPr>
          <a:xfrm>
            <a:off x="3005773" y="3643630"/>
            <a:ext cx="660717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《安徽省建筑工程计价定额》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混凝土及钢筋混凝土工程</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2164080"/>
            <a:ext cx="7289165" cy="3350895"/>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P27</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一、混凝土</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12.</a:t>
            </a:r>
            <a:r>
              <a:rPr lang="zh-CN" altLang="en-US" b="1" dirty="0">
                <a:solidFill>
                  <a:schemeClr val="tx1"/>
                </a:solidFill>
              </a:rPr>
              <a:t>混凝土栏板、混凝土墙的高度</a:t>
            </a:r>
            <a:r>
              <a:rPr lang="en-US" altLang="zh-CN" b="1" dirty="0">
                <a:solidFill>
                  <a:schemeClr val="tx1"/>
                </a:solidFill>
              </a:rPr>
              <a:t>≤1.2m</a:t>
            </a:r>
            <a:r>
              <a:rPr lang="zh-CN" altLang="en-US" b="1" dirty="0">
                <a:solidFill>
                  <a:schemeClr val="tx1"/>
                </a:solidFill>
              </a:rPr>
              <a:t>且厚度</a:t>
            </a:r>
            <a:r>
              <a:rPr lang="en-US" altLang="zh-CN" b="1" dirty="0">
                <a:solidFill>
                  <a:schemeClr val="tx1"/>
                </a:solidFill>
              </a:rPr>
              <a:t>≤100mm</a:t>
            </a:r>
            <a:r>
              <a:rPr lang="zh-CN" altLang="en-US" b="1" dirty="0">
                <a:solidFill>
                  <a:schemeClr val="tx1"/>
                </a:solidFill>
              </a:rPr>
              <a:t>时执行栏板项目；高度</a:t>
            </a:r>
            <a:r>
              <a:rPr lang="en-US" altLang="zh-CN" b="1" dirty="0">
                <a:solidFill>
                  <a:schemeClr val="tx1"/>
                </a:solidFill>
              </a:rPr>
              <a:t>&gt;1.2m</a:t>
            </a:r>
            <a:r>
              <a:rPr lang="zh-CN" altLang="en-US" b="1" dirty="0">
                <a:solidFill>
                  <a:schemeClr val="tx1"/>
                </a:solidFill>
              </a:rPr>
              <a:t>或厚度</a:t>
            </a:r>
            <a:r>
              <a:rPr lang="en-US" altLang="zh-CN" b="1" dirty="0">
                <a:solidFill>
                  <a:schemeClr val="tx1"/>
                </a:solidFill>
              </a:rPr>
              <a:t> &gt;100mm</a:t>
            </a:r>
            <a:r>
              <a:rPr lang="zh-CN" altLang="en-US" b="1" dirty="0">
                <a:solidFill>
                  <a:schemeClr val="tx1"/>
                </a:solidFill>
              </a:rPr>
              <a:t>时执行相应</a:t>
            </a:r>
            <a:r>
              <a:rPr lang="zh-CN" altLang="en-US" b="1" dirty="0">
                <a:solidFill>
                  <a:srgbClr val="FF0000"/>
                </a:solidFill>
              </a:rPr>
              <a:t>墙项目</a:t>
            </a:r>
            <a:r>
              <a:rPr lang="zh-CN" altLang="en-US" b="1" dirty="0">
                <a:solidFill>
                  <a:schemeClr val="tx1"/>
                </a:solidFill>
              </a:rPr>
              <a:t>。</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二、混凝土模板</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8.</a:t>
            </a:r>
            <a:r>
              <a:rPr lang="zh-CN" altLang="en-US" b="1" dirty="0">
                <a:solidFill>
                  <a:schemeClr val="tx1"/>
                </a:solidFill>
              </a:rPr>
              <a:t>模板工程使用承插型盘扣式钢管时，执行模板相应定额子目，其中：定额材料乘以</a:t>
            </a:r>
            <a:r>
              <a:rPr lang="zh-CN" altLang="en-US" b="1" dirty="0">
                <a:solidFill>
                  <a:srgbClr val="FF0000"/>
                </a:solidFill>
              </a:rPr>
              <a:t>系数</a:t>
            </a:r>
            <a:r>
              <a:rPr lang="en-US" altLang="zh-CN" b="1" dirty="0">
                <a:solidFill>
                  <a:srgbClr val="FF0000"/>
                </a:solidFill>
              </a:rPr>
              <a:t>1.4</a:t>
            </a:r>
            <a:r>
              <a:rPr lang="zh-CN" altLang="en-US" b="1" dirty="0">
                <a:solidFill>
                  <a:srgbClr val="FF0000"/>
                </a:solidFill>
              </a:rPr>
              <a:t>。</a:t>
            </a:r>
            <a:endParaRPr lang="zh-CN" altLang="en-US" b="1" dirty="0">
              <a:solidFill>
                <a:srgbClr val="FF0000"/>
              </a:solidFil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第七章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脚手架、建筑物垂直运输及超高降效</a:t>
            </a:r>
            <a:endParaRPr lang="zh-CN" alt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原</a:t>
            </a:r>
            <a:r>
              <a:rPr lang="en-US" altLang="zh-CN" b="1" dirty="0">
                <a:solidFill>
                  <a:schemeClr val="tx1"/>
                </a:solidFill>
              </a:rPr>
              <a:t>P297</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一、脚手架</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7.</a:t>
            </a:r>
            <a:r>
              <a:rPr lang="zh-CN" altLang="en-US" b="1" dirty="0">
                <a:solidFill>
                  <a:schemeClr val="tx1"/>
                </a:solidFill>
              </a:rPr>
              <a:t>脚手架工程使用承插型盘扣式钢管时，执行脚手架相应定额子目，其中：定额材料乘以</a:t>
            </a:r>
            <a:r>
              <a:rPr lang="zh-CN" altLang="en-US" b="1" dirty="0">
                <a:solidFill>
                  <a:srgbClr val="FF0000"/>
                </a:solidFill>
              </a:rPr>
              <a:t>系数</a:t>
            </a:r>
            <a:r>
              <a:rPr lang="en-US" altLang="zh-CN" b="1" dirty="0">
                <a:solidFill>
                  <a:srgbClr val="FF0000"/>
                </a:solidFill>
              </a:rPr>
              <a:t> 1.2</a:t>
            </a:r>
            <a:r>
              <a:rPr lang="zh-CN" altLang="en-US" b="1" dirty="0">
                <a:solidFill>
                  <a:schemeClr val="tx1"/>
                </a:solidFill>
              </a:rPr>
              <a:t>。</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删除内容：</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原动态调整（第一期）</a:t>
            </a:r>
            <a:r>
              <a:rPr lang="en-US" altLang="zh-CN" b="1" dirty="0">
                <a:solidFill>
                  <a:schemeClr val="tx1"/>
                </a:solidFill>
              </a:rPr>
              <a:t>P72</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本章列有外脚手架、工具式脚手架、单层轻钢厂房脚手架、立挂式及挑出式安全网、水塔脚手架，未编列承插型盘扣式钢管脚手架，实际发生时，相关费用应按照施工方案另行计算。</a:t>
            </a:r>
            <a:endParaRPr lang="zh-CN" altLang="en-US" b="1" dirty="0">
              <a:solidFill>
                <a:schemeClr val="tx1"/>
              </a:solidFil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04</a:t>
            </a:r>
            <a:endParaRPr lang="en-US" sz="1600" dirty="0"/>
          </a:p>
        </p:txBody>
      </p:sp>
      <p:sp>
        <p:nvSpPr>
          <p:cNvPr id="6" name="Text 1"/>
          <p:cNvSpPr/>
          <p:nvPr/>
        </p:nvSpPr>
        <p:spPr>
          <a:xfrm>
            <a:off x="3005773" y="3643630"/>
            <a:ext cx="660717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《安徽省装饰装修工程计价定额》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楼地面工程</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P3</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20.</a:t>
            </a:r>
            <a:r>
              <a:rPr lang="zh-CN" altLang="en-US" b="1" dirty="0">
                <a:solidFill>
                  <a:schemeClr val="tx1"/>
                </a:solidFill>
              </a:rPr>
              <a:t>水泥自流平地面子目混合料用量按</a:t>
            </a:r>
            <a:r>
              <a:rPr lang="en-US" altLang="zh-CN" b="1" dirty="0">
                <a:solidFill>
                  <a:srgbClr val="FF0000"/>
                </a:solidFill>
              </a:rPr>
              <a:t>1.65kg/(m</a:t>
            </a:r>
            <a:r>
              <a:rPr lang="en-US" altLang="en-US" b="1" dirty="0">
                <a:solidFill>
                  <a:srgbClr val="FF0000"/>
                </a:solidFill>
              </a:rPr>
              <a:t>²</a:t>
            </a:r>
            <a:r>
              <a:rPr lang="en-US" altLang="zh-CN" b="1" dirty="0">
                <a:solidFill>
                  <a:srgbClr val="FF0000"/>
                </a:solidFill>
              </a:rPr>
              <a:t>·mm)</a:t>
            </a:r>
            <a:r>
              <a:rPr lang="zh-CN" altLang="en-US" b="1" dirty="0">
                <a:solidFill>
                  <a:srgbClr val="FF0000"/>
                </a:solidFill>
              </a:rPr>
              <a:t>取定</a:t>
            </a:r>
            <a:r>
              <a:rPr lang="zh-CN" altLang="en-US" b="1" dirty="0">
                <a:solidFill>
                  <a:schemeClr val="tx1"/>
                </a:solidFill>
              </a:rPr>
              <a:t>，如设计的施工厚度、材料用量与定额不同时</a:t>
            </a:r>
            <a:r>
              <a:rPr lang="zh-CN" altLang="en-US" b="1" dirty="0">
                <a:solidFill>
                  <a:srgbClr val="FF0000"/>
                </a:solidFill>
              </a:rPr>
              <a:t>可调整</a:t>
            </a:r>
            <a:r>
              <a:rPr lang="zh-CN" altLang="en-US" b="1" dirty="0">
                <a:solidFill>
                  <a:schemeClr val="tx1"/>
                </a:solidFill>
              </a:rPr>
              <a:t>。</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2</a:t>
            </a:r>
            <a:r>
              <a:rPr lang="zh-CN" altLang="en-US" b="1" dirty="0">
                <a:solidFill>
                  <a:schemeClr val="tx1"/>
                </a:solidFill>
              </a:rPr>
              <a:t>、原</a:t>
            </a:r>
            <a:r>
              <a:rPr lang="en-US" altLang="zh-CN" b="1" dirty="0">
                <a:solidFill>
                  <a:schemeClr val="tx1"/>
                </a:solidFill>
              </a:rPr>
              <a:t>P3</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21.</a:t>
            </a:r>
            <a:r>
              <a:rPr lang="zh-CN" altLang="en-US" b="1" dirty="0">
                <a:solidFill>
                  <a:schemeClr val="tx1"/>
                </a:solidFill>
              </a:rPr>
              <a:t>厚度</a:t>
            </a:r>
            <a:r>
              <a:rPr lang="en-US" altLang="zh-CN" b="1" dirty="0">
                <a:solidFill>
                  <a:schemeClr val="tx1"/>
                </a:solidFill>
              </a:rPr>
              <a:t>≤60mm</a:t>
            </a:r>
            <a:r>
              <a:rPr lang="zh-CN" altLang="en-US" b="1" dirty="0">
                <a:solidFill>
                  <a:schemeClr val="tx1"/>
                </a:solidFill>
              </a:rPr>
              <a:t>的细石混凝土按找平层子目执行，厚度</a:t>
            </a:r>
            <a:r>
              <a:rPr lang="en-US" altLang="zh-CN" b="1" dirty="0">
                <a:solidFill>
                  <a:schemeClr val="tx1"/>
                </a:solidFill>
              </a:rPr>
              <a:t>&gt;60mm</a:t>
            </a:r>
            <a:r>
              <a:rPr lang="zh-CN" altLang="en-US" b="1" dirty="0">
                <a:solidFill>
                  <a:schemeClr val="tx1"/>
                </a:solidFill>
              </a:rPr>
              <a:t>的按垫层子目执行。细石混凝土楼地面压实收光</a:t>
            </a:r>
            <a:r>
              <a:rPr lang="zh-CN" altLang="en-US" b="1" dirty="0">
                <a:solidFill>
                  <a:srgbClr val="FF0000"/>
                </a:solidFill>
              </a:rPr>
              <a:t>执行</a:t>
            </a:r>
            <a:r>
              <a:rPr lang="zh-CN" altLang="en-US" b="1" dirty="0">
                <a:solidFill>
                  <a:schemeClr val="tx1"/>
                </a:solidFill>
              </a:rPr>
              <a:t>混凝土面加浆随捣随抹子目，其中定额人工、定额机械乘以</a:t>
            </a:r>
            <a:r>
              <a:rPr lang="zh-CN" altLang="en-US" b="1" dirty="0">
                <a:solidFill>
                  <a:srgbClr val="FF0000"/>
                </a:solidFill>
              </a:rPr>
              <a:t>系数</a:t>
            </a:r>
            <a:r>
              <a:rPr lang="en-US" altLang="zh-CN" b="1" dirty="0">
                <a:solidFill>
                  <a:srgbClr val="FF0000"/>
                </a:solidFill>
              </a:rPr>
              <a:t> 1.10</a:t>
            </a:r>
            <a:r>
              <a:rPr lang="zh-CN" altLang="en-US" b="1" dirty="0">
                <a:solidFill>
                  <a:schemeClr val="tx1"/>
                </a:solidFill>
              </a:rPr>
              <a:t>。</a:t>
            </a:r>
            <a:endParaRPr lang="zh-CN" altLang="en-US" b="1" dirty="0">
              <a:solidFill>
                <a:schemeClr val="tx1"/>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第七章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脚手架工程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原</a:t>
            </a:r>
            <a:r>
              <a:rPr lang="en-US" altLang="zh-CN" b="1" dirty="0">
                <a:solidFill>
                  <a:schemeClr val="tx1"/>
                </a:solidFill>
              </a:rPr>
              <a:t>P247</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8.</a:t>
            </a:r>
            <a:r>
              <a:rPr lang="zh-CN" altLang="en-US" b="1" dirty="0">
                <a:solidFill>
                  <a:schemeClr val="tx1"/>
                </a:solidFill>
              </a:rPr>
              <a:t>脚手架工程使用承插型盘扣式钢管时，执行脚手架相应定额子目，其中：定额材料乘以</a:t>
            </a:r>
            <a:r>
              <a:rPr lang="zh-CN" altLang="en-US" b="1" dirty="0">
                <a:solidFill>
                  <a:srgbClr val="FF0000"/>
                </a:solidFill>
              </a:rPr>
              <a:t>系数</a:t>
            </a:r>
            <a:r>
              <a:rPr lang="en-US" altLang="zh-CN" b="1" dirty="0">
                <a:solidFill>
                  <a:srgbClr val="FF0000"/>
                </a:solidFill>
              </a:rPr>
              <a:t>1.3</a:t>
            </a:r>
            <a:r>
              <a:rPr lang="zh-CN" altLang="en-US" b="1" dirty="0">
                <a:solidFill>
                  <a:srgbClr val="FF0000"/>
                </a:solidFill>
              </a:rPr>
              <a:t>。</a:t>
            </a:r>
            <a:endParaRPr lang="zh-CN" altLang="en-US" b="1" dirty="0">
              <a:solidFill>
                <a:srgbClr val="FF0000"/>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4-d3jn7j0s8jdo4os5divg.jpg"/>
          <p:cNvPicPr>
            <a:picLocks noChangeAspect="1"/>
          </p:cNvPicPr>
          <p:nvPr>
            <p:custDataLst>
              <p:tags r:id="rId2"/>
            </p:custDataLst>
          </p:nvPr>
        </p:nvPicPr>
        <p:blipFill>
          <a:blip r:embed="rId3"/>
          <a:stretch>
            <a:fillRect/>
          </a:stretch>
        </p:blipFill>
        <p:spPr>
          <a:xfrm>
            <a:off x="4236085" y="5199380"/>
            <a:ext cx="7179310" cy="736600"/>
          </a:xfrm>
          <a:prstGeom prst="rect">
            <a:avLst/>
          </a:prstGeom>
        </p:spPr>
      </p:pic>
      <p:pic>
        <p:nvPicPr>
          <p:cNvPr id="3" name="Image 1" descr="https://kimi-img.moonshot.cn/pub/slides/slides_tmpl/image/25-10-09-16:35:24-d3jn7j0s8jdo4os5divg.jpg"/>
          <p:cNvPicPr>
            <a:picLocks noChangeAspect="1"/>
          </p:cNvPicPr>
          <p:nvPr>
            <p:custDataLst>
              <p:tags r:id="rId4"/>
            </p:custDataLst>
          </p:nvPr>
        </p:nvPicPr>
        <p:blipFill>
          <a:blip r:embed="rId3"/>
          <a:stretch>
            <a:fillRect/>
          </a:stretch>
        </p:blipFill>
        <p:spPr>
          <a:xfrm>
            <a:off x="4236085" y="4401185"/>
            <a:ext cx="7179310" cy="736600"/>
          </a:xfrm>
          <a:prstGeom prst="rect">
            <a:avLst/>
          </a:prstGeom>
        </p:spPr>
      </p:pic>
      <p:pic>
        <p:nvPicPr>
          <p:cNvPr id="4" name="Image 2" descr="https://kimi-img.moonshot.cn/pub/slides/slides_tmpl/image/25-10-09-16:35:24-d3jn7j0s8jdo4os5divg.jpg"/>
          <p:cNvPicPr>
            <a:picLocks noChangeAspect="1"/>
          </p:cNvPicPr>
          <p:nvPr>
            <p:custDataLst>
              <p:tags r:id="rId5"/>
            </p:custDataLst>
          </p:nvPr>
        </p:nvPicPr>
        <p:blipFill>
          <a:blip r:embed="rId3"/>
          <a:stretch>
            <a:fillRect/>
          </a:stretch>
        </p:blipFill>
        <p:spPr>
          <a:xfrm>
            <a:off x="4236085" y="3590925"/>
            <a:ext cx="7179310" cy="736600"/>
          </a:xfrm>
          <a:prstGeom prst="rect">
            <a:avLst/>
          </a:prstGeom>
        </p:spPr>
      </p:pic>
      <p:pic>
        <p:nvPicPr>
          <p:cNvPr id="5" name="Image 3" descr="https://kimi-img.moonshot.cn/pub/slides/slides_tmpl/image/25-10-09-16:35:24-d3jn7j0s8jdo4os5divg.jpg"/>
          <p:cNvPicPr>
            <a:picLocks noChangeAspect="1"/>
          </p:cNvPicPr>
          <p:nvPr>
            <p:custDataLst>
              <p:tags r:id="rId6"/>
            </p:custDataLst>
          </p:nvPr>
        </p:nvPicPr>
        <p:blipFill>
          <a:blip r:embed="rId3"/>
          <a:stretch>
            <a:fillRect/>
          </a:stretch>
        </p:blipFill>
        <p:spPr>
          <a:xfrm>
            <a:off x="4236085" y="2780665"/>
            <a:ext cx="7179310" cy="736600"/>
          </a:xfrm>
          <a:prstGeom prst="rect">
            <a:avLst/>
          </a:prstGeom>
        </p:spPr>
      </p:pic>
      <p:pic>
        <p:nvPicPr>
          <p:cNvPr id="6" name="Image 4" descr="https://kimi-img.moonshot.cn/pub/slides/slides_tmpl/image/25-10-09-16:35:24-d3jn7j0s8jdo4os5divg.jpg"/>
          <p:cNvPicPr>
            <a:picLocks noChangeAspect="1"/>
          </p:cNvPicPr>
          <p:nvPr>
            <p:custDataLst>
              <p:tags r:id="rId7"/>
            </p:custDataLst>
          </p:nvPr>
        </p:nvPicPr>
        <p:blipFill>
          <a:blip r:embed="rId3"/>
          <a:stretch>
            <a:fillRect/>
          </a:stretch>
        </p:blipFill>
        <p:spPr>
          <a:xfrm>
            <a:off x="4236085" y="1970405"/>
            <a:ext cx="7179310" cy="736600"/>
          </a:xfrm>
          <a:prstGeom prst="rect">
            <a:avLst/>
          </a:prstGeom>
        </p:spPr>
      </p:pic>
      <p:pic>
        <p:nvPicPr>
          <p:cNvPr id="7" name="Image 5" descr="https://kimi-img.moonshot.cn/pub/slides/slides_tmpl/image/25-10-09-16:35:24-d3jn7j0s8jdo4os5divg.jpg"/>
          <p:cNvPicPr>
            <a:picLocks noChangeAspect="1"/>
          </p:cNvPicPr>
          <p:nvPr>
            <p:custDataLst>
              <p:tags r:id="rId8"/>
            </p:custDataLst>
          </p:nvPr>
        </p:nvPicPr>
        <p:blipFill>
          <a:blip r:embed="rId3"/>
          <a:stretch>
            <a:fillRect/>
          </a:stretch>
        </p:blipFill>
        <p:spPr>
          <a:xfrm>
            <a:off x="4236085" y="1160145"/>
            <a:ext cx="7179310" cy="736600"/>
          </a:xfrm>
          <a:prstGeom prst="rect">
            <a:avLst/>
          </a:prstGeom>
        </p:spPr>
      </p:pic>
      <p:sp>
        <p:nvSpPr>
          <p:cNvPr id="8" name="Shape 0"/>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9" name="Shape 1"/>
          <p:cNvSpPr/>
          <p:nvPr/>
        </p:nvSpPr>
        <p:spPr>
          <a:xfrm>
            <a:off x="1045210" y="1243965"/>
            <a:ext cx="1408430" cy="800100"/>
          </a:xfrm>
          <a:prstGeom prst="rect">
            <a:avLst/>
          </a:prstGeom>
          <a:solidFill>
            <a:srgbClr val="000000">
              <a:alpha val="0"/>
            </a:srgbClr>
          </a:solidFill>
        </p:spPr>
      </p:sp>
      <p:sp>
        <p:nvSpPr>
          <p:cNvPr id="10" name="Text 2"/>
          <p:cNvSpPr/>
          <p:nvPr/>
        </p:nvSpPr>
        <p:spPr>
          <a:xfrm>
            <a:off x="1045210" y="1243965"/>
            <a:ext cx="1408430" cy="800100"/>
          </a:xfrm>
          <a:prstGeom prst="rect">
            <a:avLst/>
          </a:prstGeom>
          <a:noFill/>
        </p:spPr>
        <p:txBody>
          <a:bodyPr wrap="square" lIns="0" tIns="0" rIns="0" bIns="0" rtlCol="0" anchor="b"/>
          <a:lstStyle/>
          <a:p>
            <a:pPr>
              <a:lnSpc>
                <a:spcPct val="130000"/>
              </a:lnSpc>
            </a:pPr>
            <a:r>
              <a:rPr lang="en-US" sz="4000" dirty="0">
                <a:solidFill>
                  <a:srgbClr val="000000"/>
                </a:solidFill>
                <a:latin typeface="MiSans" pitchFamily="34" charset="-122"/>
                <a:ea typeface="MiSans" pitchFamily="34" charset="-122"/>
                <a:cs typeface="MiSans" pitchFamily="34" charset="-120"/>
              </a:rPr>
              <a:t>目录</a:t>
            </a:r>
            <a:endParaRPr lang="en-US" sz="1600" dirty="0"/>
          </a:p>
        </p:txBody>
      </p:sp>
      <p:sp>
        <p:nvSpPr>
          <p:cNvPr id="11" name="Text 3"/>
          <p:cNvSpPr/>
          <p:nvPr/>
        </p:nvSpPr>
        <p:spPr>
          <a:xfrm>
            <a:off x="1045210" y="2010410"/>
            <a:ext cx="2663190" cy="438150"/>
          </a:xfrm>
          <a:prstGeom prst="rect">
            <a:avLst/>
          </a:prstGeom>
          <a:noFill/>
        </p:spPr>
        <p:txBody>
          <a:bodyPr wrap="square" lIns="0" tIns="0" rIns="0" bIns="0" rtlCol="0" anchor="t">
            <a:spAutoFit/>
          </a:bodyPr>
          <a:lstStyle/>
          <a:p>
            <a:pPr>
              <a:lnSpc>
                <a:spcPct val="100000"/>
              </a:lnSpc>
            </a:pPr>
            <a:r>
              <a:rPr lang="en-US" sz="2800" b="1" dirty="0">
                <a:solidFill>
                  <a:srgbClr val="0439E1"/>
                </a:solidFill>
                <a:latin typeface="MiSans" pitchFamily="34" charset="-122"/>
                <a:ea typeface="MiSans" pitchFamily="34" charset="-122"/>
                <a:cs typeface="MiSans" pitchFamily="34" charset="-120"/>
              </a:rPr>
              <a:t>CONTENTS</a:t>
            </a:r>
            <a:endParaRPr lang="en-US" sz="1600" dirty="0"/>
          </a:p>
        </p:txBody>
      </p:sp>
      <p:sp>
        <p:nvSpPr>
          <p:cNvPr id="12" name="Shape 4"/>
          <p:cNvSpPr/>
          <p:nvPr/>
        </p:nvSpPr>
        <p:spPr>
          <a:xfrm>
            <a:off x="1125220" y="1988820"/>
            <a:ext cx="1664970" cy="0"/>
          </a:xfrm>
          <a:prstGeom prst="line">
            <a:avLst/>
          </a:prstGeom>
          <a:noFill/>
          <a:ln w="12700">
            <a:solidFill>
              <a:srgbClr val="000000"/>
            </a:solidFill>
            <a:prstDash val="solid"/>
            <a:headEnd type="none"/>
            <a:tailEnd type="none"/>
          </a:ln>
        </p:spPr>
      </p:sp>
      <p:sp>
        <p:nvSpPr>
          <p:cNvPr id="13" name="Shape 5"/>
          <p:cNvSpPr/>
          <p:nvPr/>
        </p:nvSpPr>
        <p:spPr>
          <a:xfrm>
            <a:off x="11459749" y="6115941"/>
            <a:ext cx="209306" cy="42231"/>
          </a:xfrm>
          <a:prstGeom prst="rect">
            <a:avLst/>
          </a:prstGeom>
          <a:solidFill>
            <a:srgbClr val="000000"/>
          </a:solidFill>
          <a:ln w="19050">
            <a:solidFill>
              <a:srgbClr val="000000"/>
            </a:solidFill>
            <a:prstDash val="solid"/>
          </a:ln>
        </p:spPr>
      </p:sp>
      <p:sp>
        <p:nvSpPr>
          <p:cNvPr id="14" name="Shape 6"/>
          <p:cNvSpPr/>
          <p:nvPr/>
        </p:nvSpPr>
        <p:spPr>
          <a:xfrm>
            <a:off x="11459749" y="6212915"/>
            <a:ext cx="209306" cy="42231"/>
          </a:xfrm>
          <a:prstGeom prst="rect">
            <a:avLst/>
          </a:prstGeom>
          <a:solidFill>
            <a:srgbClr val="000000"/>
          </a:solidFill>
          <a:ln w="19050">
            <a:solidFill>
              <a:srgbClr val="000000"/>
            </a:solidFill>
            <a:prstDash val="solid"/>
          </a:ln>
        </p:spPr>
      </p:sp>
      <p:sp>
        <p:nvSpPr>
          <p:cNvPr id="15" name="Shape 7"/>
          <p:cNvSpPr/>
          <p:nvPr/>
        </p:nvSpPr>
        <p:spPr>
          <a:xfrm>
            <a:off x="11459749" y="6309889"/>
            <a:ext cx="209306" cy="42231"/>
          </a:xfrm>
          <a:prstGeom prst="rect">
            <a:avLst/>
          </a:prstGeom>
          <a:solidFill>
            <a:srgbClr val="000000"/>
          </a:solidFill>
          <a:ln w="19050">
            <a:solidFill>
              <a:srgbClr val="000000"/>
            </a:solidFill>
            <a:prstDash val="solid"/>
          </a:ln>
        </p:spPr>
      </p:sp>
      <p:pic>
        <p:nvPicPr>
          <p:cNvPr id="16" name="Image 6" descr="https://kimi-img.moonshot.cn/pub/slides/slides_tmpl/image/25-10-09-16:35:24-d3jn7j0s8jdo4os5div0.png"/>
          <p:cNvPicPr>
            <a:picLocks noChangeAspect="1"/>
          </p:cNvPicPr>
          <p:nvPr/>
        </p:nvPicPr>
        <p:blipFill>
          <a:blip r:embed="rId9">
            <a:alphaModFix amt="40000"/>
          </a:blip>
          <a:stretch>
            <a:fillRect/>
          </a:stretch>
        </p:blipFill>
        <p:spPr>
          <a:xfrm flipV="1">
            <a:off x="851535" y="630555"/>
            <a:ext cx="762000" cy="76200"/>
          </a:xfrm>
          <a:prstGeom prst="rect">
            <a:avLst/>
          </a:prstGeom>
        </p:spPr>
      </p:pic>
      <p:pic>
        <p:nvPicPr>
          <p:cNvPr id="17" name="Image 7" descr="https://kimi-img.moonshot.cn/pub/slides/slides_tmpl/image/25-10-09-16:35:24-d3jn7j0s8jdo4os5div0.png"/>
          <p:cNvPicPr>
            <a:picLocks noChangeAspect="1"/>
          </p:cNvPicPr>
          <p:nvPr/>
        </p:nvPicPr>
        <p:blipFill>
          <a:blip r:embed="rId9">
            <a:alphaModFix amt="40000"/>
          </a:blip>
          <a:stretch>
            <a:fillRect/>
          </a:stretch>
        </p:blipFill>
        <p:spPr>
          <a:xfrm flipV="1">
            <a:off x="851535" y="761365"/>
            <a:ext cx="762000" cy="76200"/>
          </a:xfrm>
          <a:prstGeom prst="rect">
            <a:avLst/>
          </a:prstGeom>
        </p:spPr>
      </p:pic>
      <p:pic>
        <p:nvPicPr>
          <p:cNvPr id="18" name="Image 8" descr="https://kimi-img.moonshot.cn/pub/slides/slides_tmpl/image/25-10-09-16:35:24-d3jn7j0s8jdo4os5diug.jpg"/>
          <p:cNvPicPr>
            <a:picLocks noChangeAspect="1"/>
          </p:cNvPicPr>
          <p:nvPr/>
        </p:nvPicPr>
        <p:blipFill>
          <a:blip r:embed="rId10"/>
          <a:stretch>
            <a:fillRect/>
          </a:stretch>
        </p:blipFill>
        <p:spPr>
          <a:xfrm rot="5400000">
            <a:off x="9744710" y="779780"/>
            <a:ext cx="2170430" cy="568960"/>
          </a:xfrm>
          <a:prstGeom prst="rect">
            <a:avLst/>
          </a:prstGeom>
        </p:spPr>
      </p:pic>
      <p:sp>
        <p:nvSpPr>
          <p:cNvPr id="19" name="Text 8"/>
          <p:cNvSpPr/>
          <p:nvPr>
            <p:custDataLst>
              <p:tags r:id="rId11"/>
            </p:custDataLst>
          </p:nvPr>
        </p:nvSpPr>
        <p:spPr>
          <a:xfrm>
            <a:off x="4305935" y="1200785"/>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07.</a:t>
            </a:r>
            <a:endParaRPr lang="en-US" sz="1600" dirty="0"/>
          </a:p>
        </p:txBody>
      </p:sp>
      <p:sp>
        <p:nvSpPr>
          <p:cNvPr id="20" name="Text 9"/>
          <p:cNvSpPr/>
          <p:nvPr>
            <p:custDataLst>
              <p:tags r:id="rId12"/>
            </p:custDataLst>
          </p:nvPr>
        </p:nvSpPr>
        <p:spPr>
          <a:xfrm>
            <a:off x="5147310" y="1323975"/>
            <a:ext cx="6026785" cy="307340"/>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《安徽省园林绿化工程计价定额》</a:t>
            </a:r>
            <a:endParaRPr lang="zh-CN" altLang="en-US" sz="2000" dirty="0">
              <a:solidFill>
                <a:srgbClr val="595959"/>
              </a:solidFill>
              <a:latin typeface="MiSans" pitchFamily="34" charset="-122"/>
              <a:ea typeface="MiSans" pitchFamily="34" charset="-122"/>
              <a:cs typeface="MiSans" pitchFamily="34" charset="-120"/>
            </a:endParaRPr>
          </a:p>
        </p:txBody>
      </p:sp>
      <p:sp>
        <p:nvSpPr>
          <p:cNvPr id="21" name="Text 10"/>
          <p:cNvSpPr/>
          <p:nvPr>
            <p:custDataLst>
              <p:tags r:id="rId13"/>
            </p:custDataLst>
          </p:nvPr>
        </p:nvSpPr>
        <p:spPr>
          <a:xfrm>
            <a:off x="4305935" y="2026285"/>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08.</a:t>
            </a:r>
            <a:endParaRPr lang="en-US" sz="1600" dirty="0"/>
          </a:p>
        </p:txBody>
      </p:sp>
      <p:sp>
        <p:nvSpPr>
          <p:cNvPr id="22" name="Text 11"/>
          <p:cNvSpPr/>
          <p:nvPr>
            <p:custDataLst>
              <p:tags r:id="rId14"/>
            </p:custDataLst>
          </p:nvPr>
        </p:nvSpPr>
        <p:spPr>
          <a:xfrm>
            <a:off x="5147310" y="2159635"/>
            <a:ext cx="6027420"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a:t>
            </a:r>
            <a:r>
              <a:rPr lang="en-US" altLang="zh-CN" sz="2000" dirty="0">
                <a:solidFill>
                  <a:srgbClr val="595959"/>
                </a:solidFill>
                <a:latin typeface="MiSans" pitchFamily="34" charset="-122"/>
                <a:ea typeface="MiSans" pitchFamily="34" charset="-122"/>
                <a:cs typeface="MiSans" pitchFamily="34" charset="-120"/>
              </a:rPr>
              <a:t>(</a:t>
            </a:r>
            <a:r>
              <a:rPr lang="zh-CN" altLang="en-US" sz="2000" dirty="0">
                <a:solidFill>
                  <a:srgbClr val="595959"/>
                </a:solidFill>
                <a:latin typeface="MiSans" pitchFamily="34" charset="-122"/>
                <a:ea typeface="MiSans" pitchFamily="34" charset="-122"/>
                <a:cs typeface="MiSans" pitchFamily="34" charset="-120"/>
              </a:rPr>
              <a:t>第四册</a:t>
            </a:r>
            <a:r>
              <a:rPr lang="en-US" altLang="zh-CN" sz="2000" dirty="0">
                <a:solidFill>
                  <a:srgbClr val="595959"/>
                </a:solidFill>
                <a:latin typeface="MiSans" pitchFamily="34" charset="-122"/>
                <a:ea typeface="MiSans" pitchFamily="34" charset="-122"/>
                <a:cs typeface="MiSans" pitchFamily="34" charset="-120"/>
              </a:rPr>
              <a:t>) </a:t>
            </a:r>
            <a:endParaRPr lang="en-US" altLang="zh-CN"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电气设备安装工程》</a:t>
            </a:r>
            <a:endParaRPr lang="zh-CN" altLang="en-US" sz="2000" dirty="0">
              <a:solidFill>
                <a:srgbClr val="595959"/>
              </a:solidFill>
              <a:latin typeface="MiSans" pitchFamily="34" charset="-122"/>
              <a:ea typeface="MiSans" pitchFamily="34" charset="-122"/>
              <a:cs typeface="MiSans" pitchFamily="34" charset="-120"/>
            </a:endParaRPr>
          </a:p>
        </p:txBody>
      </p:sp>
      <p:sp>
        <p:nvSpPr>
          <p:cNvPr id="23" name="Text 12"/>
          <p:cNvSpPr/>
          <p:nvPr>
            <p:custDataLst>
              <p:tags r:id="rId15"/>
            </p:custDataLst>
          </p:nvPr>
        </p:nvSpPr>
        <p:spPr>
          <a:xfrm>
            <a:off x="4305935" y="2828925"/>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09.</a:t>
            </a:r>
            <a:endParaRPr lang="en-US" sz="1600" dirty="0"/>
          </a:p>
        </p:txBody>
      </p:sp>
      <p:sp>
        <p:nvSpPr>
          <p:cNvPr id="24" name="Text 13"/>
          <p:cNvSpPr/>
          <p:nvPr>
            <p:custDataLst>
              <p:tags r:id="rId16"/>
            </p:custDataLst>
          </p:nvPr>
        </p:nvSpPr>
        <p:spPr>
          <a:xfrm>
            <a:off x="5147310" y="2970530"/>
            <a:ext cx="6268085"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a:t>
            </a:r>
            <a:r>
              <a:rPr lang="en-US" altLang="zh-CN" sz="2000" dirty="0">
                <a:solidFill>
                  <a:srgbClr val="595959"/>
                </a:solidFill>
                <a:latin typeface="MiSans" pitchFamily="34" charset="-122"/>
                <a:ea typeface="MiSans" pitchFamily="34" charset="-122"/>
                <a:cs typeface="MiSans" pitchFamily="34" charset="-120"/>
              </a:rPr>
              <a:t>(</a:t>
            </a:r>
            <a:r>
              <a:rPr lang="zh-CN" altLang="en-US" sz="2000" dirty="0">
                <a:solidFill>
                  <a:srgbClr val="595959"/>
                </a:solidFill>
                <a:latin typeface="MiSans" pitchFamily="34" charset="-122"/>
                <a:ea typeface="MiSans" pitchFamily="34" charset="-122"/>
                <a:cs typeface="MiSans" pitchFamily="34" charset="-120"/>
              </a:rPr>
              <a:t>第六册</a:t>
            </a:r>
            <a:r>
              <a:rPr lang="en-US" altLang="zh-CN" sz="2000" dirty="0">
                <a:solidFill>
                  <a:srgbClr val="595959"/>
                </a:solidFill>
                <a:latin typeface="MiSans" pitchFamily="34" charset="-122"/>
                <a:ea typeface="MiSans" pitchFamily="34" charset="-122"/>
                <a:cs typeface="MiSans" pitchFamily="34" charset="-120"/>
              </a:rPr>
              <a:t>)</a:t>
            </a:r>
            <a:endParaRPr lang="en-US" altLang="zh-CN"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自动化控制仪表安装工程》</a:t>
            </a:r>
            <a:endParaRPr lang="zh-CN" altLang="en-US" sz="2000" dirty="0">
              <a:solidFill>
                <a:srgbClr val="595959"/>
              </a:solidFill>
              <a:latin typeface="MiSans" pitchFamily="34" charset="-122"/>
              <a:ea typeface="MiSans" pitchFamily="34" charset="-122"/>
              <a:cs typeface="MiSans" pitchFamily="34" charset="-120"/>
            </a:endParaRPr>
          </a:p>
        </p:txBody>
      </p:sp>
      <p:sp>
        <p:nvSpPr>
          <p:cNvPr id="25" name="Text 14"/>
          <p:cNvSpPr/>
          <p:nvPr>
            <p:custDataLst>
              <p:tags r:id="rId17"/>
            </p:custDataLst>
          </p:nvPr>
        </p:nvSpPr>
        <p:spPr>
          <a:xfrm>
            <a:off x="4305935" y="3651250"/>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10.</a:t>
            </a:r>
            <a:endParaRPr lang="en-US" sz="1600" dirty="0"/>
          </a:p>
        </p:txBody>
      </p:sp>
      <p:sp>
        <p:nvSpPr>
          <p:cNvPr id="26" name="Text 15"/>
          <p:cNvSpPr/>
          <p:nvPr>
            <p:custDataLst>
              <p:tags r:id="rId18"/>
            </p:custDataLst>
          </p:nvPr>
        </p:nvSpPr>
        <p:spPr>
          <a:xfrm>
            <a:off x="5147310" y="3768090"/>
            <a:ext cx="6268085"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a:t>
            </a:r>
            <a:r>
              <a:rPr lang="en-US" altLang="zh-CN" sz="2000" dirty="0">
                <a:solidFill>
                  <a:srgbClr val="595959"/>
                </a:solidFill>
                <a:latin typeface="MiSans" pitchFamily="34" charset="-122"/>
                <a:ea typeface="MiSans" pitchFamily="34" charset="-122"/>
                <a:cs typeface="MiSans" pitchFamily="34" charset="-120"/>
              </a:rPr>
              <a:t>(</a:t>
            </a:r>
            <a:r>
              <a:rPr lang="zh-CN" altLang="en-US" sz="2000" dirty="0">
                <a:solidFill>
                  <a:srgbClr val="595959"/>
                </a:solidFill>
                <a:latin typeface="MiSans" pitchFamily="34" charset="-122"/>
                <a:ea typeface="MiSans" pitchFamily="34" charset="-122"/>
                <a:cs typeface="MiSans" pitchFamily="34" charset="-120"/>
              </a:rPr>
              <a:t>第七册</a:t>
            </a:r>
            <a:r>
              <a:rPr lang="en-US" altLang="zh-CN" sz="2000" dirty="0">
                <a:solidFill>
                  <a:srgbClr val="595959"/>
                </a:solidFill>
                <a:latin typeface="MiSans" pitchFamily="34" charset="-122"/>
                <a:ea typeface="MiSans" pitchFamily="34" charset="-122"/>
                <a:cs typeface="MiSans" pitchFamily="34" charset="-120"/>
              </a:rPr>
              <a:t>)</a:t>
            </a:r>
            <a:endParaRPr lang="en-US" altLang="zh-CN"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通风空调工程》</a:t>
            </a:r>
            <a:endParaRPr lang="zh-CN" altLang="en-US" sz="2000" dirty="0">
              <a:solidFill>
                <a:srgbClr val="595959"/>
              </a:solidFill>
              <a:latin typeface="MiSans" pitchFamily="34" charset="-122"/>
              <a:ea typeface="MiSans" pitchFamily="34" charset="-122"/>
              <a:cs typeface="MiSans" pitchFamily="34" charset="-120"/>
            </a:endParaRPr>
          </a:p>
        </p:txBody>
      </p:sp>
      <p:sp>
        <p:nvSpPr>
          <p:cNvPr id="27" name="Text 16"/>
          <p:cNvSpPr/>
          <p:nvPr>
            <p:custDataLst>
              <p:tags r:id="rId19"/>
            </p:custDataLst>
          </p:nvPr>
        </p:nvSpPr>
        <p:spPr>
          <a:xfrm>
            <a:off x="4305935" y="4465320"/>
            <a:ext cx="86868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11.</a:t>
            </a:r>
            <a:endParaRPr lang="en-US" sz="1600" dirty="0"/>
          </a:p>
        </p:txBody>
      </p:sp>
      <p:sp>
        <p:nvSpPr>
          <p:cNvPr id="28" name="Text 17"/>
          <p:cNvSpPr/>
          <p:nvPr>
            <p:custDataLst>
              <p:tags r:id="rId20"/>
            </p:custDataLst>
          </p:nvPr>
        </p:nvSpPr>
        <p:spPr>
          <a:xfrm>
            <a:off x="5147310" y="4588510"/>
            <a:ext cx="6268085"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a:t>
            </a:r>
            <a:r>
              <a:rPr lang="en-US" altLang="zh-CN" sz="2000" dirty="0">
                <a:solidFill>
                  <a:srgbClr val="595959"/>
                </a:solidFill>
                <a:latin typeface="MiSans" pitchFamily="34" charset="-122"/>
                <a:ea typeface="MiSans" pitchFamily="34" charset="-122"/>
                <a:cs typeface="MiSans" pitchFamily="34" charset="-120"/>
              </a:rPr>
              <a:t>(</a:t>
            </a:r>
            <a:r>
              <a:rPr lang="zh-CN" altLang="en-US" sz="2000" dirty="0">
                <a:solidFill>
                  <a:srgbClr val="595959"/>
                </a:solidFill>
                <a:latin typeface="MiSans" pitchFamily="34" charset="-122"/>
                <a:ea typeface="MiSans" pitchFamily="34" charset="-122"/>
                <a:cs typeface="MiSans" pitchFamily="34" charset="-120"/>
              </a:rPr>
              <a:t>第八册</a:t>
            </a:r>
            <a:r>
              <a:rPr lang="en-US" altLang="zh-CN" sz="2000" dirty="0">
                <a:solidFill>
                  <a:srgbClr val="595959"/>
                </a:solidFill>
                <a:latin typeface="MiSans" pitchFamily="34" charset="-122"/>
                <a:ea typeface="MiSans" pitchFamily="34" charset="-122"/>
                <a:cs typeface="MiSans" pitchFamily="34" charset="-120"/>
              </a:rPr>
              <a:t>) </a:t>
            </a:r>
            <a:r>
              <a:rPr lang="zh-CN" altLang="en-US" sz="2000" dirty="0">
                <a:solidFill>
                  <a:srgbClr val="595959"/>
                </a:solidFill>
                <a:latin typeface="MiSans" pitchFamily="34" charset="-122"/>
                <a:ea typeface="MiSans" pitchFamily="34" charset="-122"/>
                <a:cs typeface="MiSans" pitchFamily="34" charset="-120"/>
              </a:rPr>
              <a:t>工</a:t>
            </a:r>
            <a:endParaRPr lang="zh-CN" altLang="en-US"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业管道工程》</a:t>
            </a:r>
            <a:endParaRPr lang="zh-CN" altLang="en-US" sz="2000" dirty="0">
              <a:solidFill>
                <a:srgbClr val="595959"/>
              </a:solidFill>
              <a:latin typeface="MiSans" pitchFamily="34" charset="-122"/>
              <a:ea typeface="MiSans" pitchFamily="34" charset="-122"/>
              <a:cs typeface="MiSans" pitchFamily="34" charset="-120"/>
            </a:endParaRPr>
          </a:p>
        </p:txBody>
      </p:sp>
      <p:sp>
        <p:nvSpPr>
          <p:cNvPr id="29" name="Text 18"/>
          <p:cNvSpPr/>
          <p:nvPr>
            <p:custDataLst>
              <p:tags r:id="rId21"/>
            </p:custDataLst>
          </p:nvPr>
        </p:nvSpPr>
        <p:spPr>
          <a:xfrm>
            <a:off x="4305935" y="5243195"/>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12.</a:t>
            </a:r>
            <a:endParaRPr lang="en-US" sz="1600" dirty="0"/>
          </a:p>
        </p:txBody>
      </p:sp>
      <p:sp>
        <p:nvSpPr>
          <p:cNvPr id="30" name="Text 19"/>
          <p:cNvSpPr/>
          <p:nvPr>
            <p:custDataLst>
              <p:tags r:id="rId22"/>
            </p:custDataLst>
          </p:nvPr>
        </p:nvSpPr>
        <p:spPr>
          <a:xfrm>
            <a:off x="5147310" y="5382895"/>
            <a:ext cx="6268085"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《安徽省安装工程计价定额（第九册）</a:t>
            </a:r>
            <a:endParaRPr lang="zh-CN" altLang="en-US"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消防工程修编版》</a:t>
            </a:r>
            <a:endParaRPr lang="zh-CN" altLang="en-US" sz="2000" dirty="0">
              <a:solidFill>
                <a:srgbClr val="595959"/>
              </a:solidFill>
              <a:latin typeface="MiSans" pitchFamily="34" charset="-122"/>
              <a:ea typeface="MiSans" pitchFamily="34" charset="-122"/>
              <a:cs typeface="MiSans" pitchFamily="34" charset="-120"/>
            </a:endParaRPr>
          </a:p>
        </p:txBody>
      </p:sp>
      <p:sp>
        <p:nvSpPr>
          <p:cNvPr id="31" name="文本框 30"/>
          <p:cNvSpPr txBox="1"/>
          <p:nvPr/>
        </p:nvSpPr>
        <p:spPr>
          <a:xfrm>
            <a:off x="3556000" y="3260408"/>
            <a:ext cx="5080000" cy="337185"/>
          </a:xfrm>
          <a:prstGeom prst="rect">
            <a:avLst/>
          </a:prstGeom>
        </p:spPr>
        <p:txBody>
          <a:bodyPr>
            <a:spAutoFit/>
          </a:bodyPr>
          <a:p>
            <a:pPr defTabSz="266700"/>
            <a:endParaRPr lang="en-US" altLang="zh-CN" sz="1600">
              <a:solidFill>
                <a:srgbClr val="000000"/>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第五章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门窗工程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en-US" altLang="zh-CN" sz="2400" b="1" dirty="0">
                <a:solidFill>
                  <a:schemeClr val="tx1"/>
                </a:solidFill>
              </a:rPr>
              <a:t>2</a:t>
            </a:r>
            <a:r>
              <a:rPr lang="zh-CN" altLang="en-US" sz="2400" b="1" dirty="0">
                <a:solidFill>
                  <a:schemeClr val="tx1"/>
                </a:solidFill>
              </a:rPr>
              <a:t>、原</a:t>
            </a:r>
            <a:r>
              <a:rPr lang="en-US" altLang="zh-CN" sz="2400" b="1" dirty="0">
                <a:solidFill>
                  <a:schemeClr val="tx1"/>
                </a:solidFill>
              </a:rPr>
              <a:t>P174</a:t>
            </a:r>
            <a:r>
              <a:rPr lang="zh-CN" altLang="en-US" sz="2400" b="1" dirty="0">
                <a:solidFill>
                  <a:schemeClr val="tx1"/>
                </a:solidFill>
              </a:rPr>
              <a:t>页：</a:t>
            </a:r>
            <a:r>
              <a:rPr lang="en-US" altLang="zh-CN" sz="2400" b="1" dirty="0">
                <a:solidFill>
                  <a:schemeClr val="tx1"/>
                </a:solidFill>
              </a:rPr>
              <a:t> </a:t>
            </a:r>
            <a:endParaRPr lang="en-US" altLang="zh-CN" sz="2400" b="1" dirty="0">
              <a:solidFill>
                <a:schemeClr val="tx1"/>
              </a:solidFill>
            </a:endParaRPr>
          </a:p>
          <a:p>
            <a:pPr algn="just">
              <a:lnSpc>
                <a:spcPct val="150000"/>
              </a:lnSpc>
            </a:pPr>
            <a:r>
              <a:rPr lang="zh-CN" altLang="en-US" sz="2400" b="1" dirty="0">
                <a:solidFill>
                  <a:schemeClr val="tx1"/>
                </a:solidFill>
              </a:rPr>
              <a:t>调整前：</a:t>
            </a:r>
            <a:r>
              <a:rPr lang="en-US" altLang="zh-CN" sz="2400" b="1" dirty="0">
                <a:solidFill>
                  <a:schemeClr val="tx1"/>
                </a:solidFill>
              </a:rPr>
              <a:t> </a:t>
            </a:r>
            <a:endParaRPr lang="en-US" altLang="zh-CN" sz="2400" b="1" dirty="0">
              <a:solidFill>
                <a:schemeClr val="tx1"/>
              </a:solidFill>
            </a:endParaRPr>
          </a:p>
          <a:p>
            <a:pPr algn="just">
              <a:lnSpc>
                <a:spcPct val="150000"/>
              </a:lnSpc>
            </a:pPr>
            <a:r>
              <a:rPr lang="en-US" altLang="zh-CN" sz="2400" b="1" dirty="0">
                <a:solidFill>
                  <a:schemeClr val="tx1"/>
                </a:solidFill>
              </a:rPr>
              <a:t>4.</a:t>
            </a:r>
            <a:r>
              <a:rPr lang="zh-CN" altLang="en-US" sz="2400" b="1" dirty="0">
                <a:solidFill>
                  <a:schemeClr val="tx1"/>
                </a:solidFill>
              </a:rPr>
              <a:t>成品防火门按设计图示尺寸以框外围面积计算。</a:t>
            </a:r>
            <a:r>
              <a:rPr lang="en-US" altLang="zh-CN" sz="2400" b="1" dirty="0">
                <a:solidFill>
                  <a:schemeClr val="tx1"/>
                </a:solidFill>
              </a:rPr>
              <a:t> </a:t>
            </a:r>
            <a:endParaRPr lang="en-US" altLang="zh-CN" sz="2400" b="1" dirty="0">
              <a:solidFill>
                <a:schemeClr val="tx1"/>
              </a:solidFill>
            </a:endParaRPr>
          </a:p>
          <a:p>
            <a:pPr algn="just">
              <a:lnSpc>
                <a:spcPct val="150000"/>
              </a:lnSpc>
            </a:pPr>
            <a:r>
              <a:rPr lang="zh-CN" altLang="en-US" sz="2400" b="1" dirty="0">
                <a:solidFill>
                  <a:schemeClr val="tx1"/>
                </a:solidFill>
              </a:rPr>
              <a:t>调整后：</a:t>
            </a:r>
            <a:r>
              <a:rPr lang="en-US" altLang="zh-CN" sz="2400" b="1" dirty="0">
                <a:solidFill>
                  <a:schemeClr val="tx1"/>
                </a:solidFill>
              </a:rPr>
              <a:t> </a:t>
            </a:r>
            <a:endParaRPr lang="en-US" altLang="zh-CN" sz="2400" b="1" dirty="0">
              <a:solidFill>
                <a:schemeClr val="tx1"/>
              </a:solidFill>
            </a:endParaRPr>
          </a:p>
          <a:p>
            <a:pPr algn="just">
              <a:lnSpc>
                <a:spcPct val="150000"/>
              </a:lnSpc>
            </a:pPr>
            <a:r>
              <a:rPr lang="en-US" altLang="zh-CN" sz="2400" b="1" dirty="0">
                <a:solidFill>
                  <a:schemeClr val="tx1"/>
                </a:solidFill>
              </a:rPr>
              <a:t>4.</a:t>
            </a:r>
            <a:r>
              <a:rPr lang="zh-CN" altLang="en-US" sz="2400" b="1" dirty="0">
                <a:solidFill>
                  <a:schemeClr val="tx1"/>
                </a:solidFill>
              </a:rPr>
              <a:t>成品防火门按设计</a:t>
            </a:r>
            <a:r>
              <a:rPr lang="zh-CN" altLang="en-US" sz="2400" b="1" dirty="0">
                <a:solidFill>
                  <a:srgbClr val="FF0000"/>
                </a:solidFill>
              </a:rPr>
              <a:t>图示洞口尺</a:t>
            </a:r>
            <a:r>
              <a:rPr lang="zh-CN" altLang="en-US" sz="2400" b="1" dirty="0">
                <a:solidFill>
                  <a:schemeClr val="tx1"/>
                </a:solidFill>
              </a:rPr>
              <a:t>寸以面积计算。</a:t>
            </a:r>
            <a:endParaRPr lang="zh-CN" altLang="en-US" sz="2400" b="1" dirty="0">
              <a:solidFill>
                <a:schemeClr val="tx1"/>
              </a:solidFill>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第五章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门窗工程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en-US" altLang="zh-CN" sz="2400" b="1" dirty="0">
                <a:solidFill>
                  <a:schemeClr val="tx1"/>
                </a:solidFill>
              </a:rPr>
              <a:t>3</a:t>
            </a:r>
            <a:r>
              <a:rPr lang="zh-CN" altLang="en-US" sz="2400" b="1" dirty="0">
                <a:solidFill>
                  <a:schemeClr val="tx1"/>
                </a:solidFill>
              </a:rPr>
              <a:t>、原</a:t>
            </a:r>
            <a:r>
              <a:rPr lang="en-US" altLang="zh-CN" sz="2400" b="1" dirty="0">
                <a:solidFill>
                  <a:schemeClr val="tx1"/>
                </a:solidFill>
              </a:rPr>
              <a:t>P174</a:t>
            </a:r>
            <a:r>
              <a:rPr lang="zh-CN" altLang="en-US" sz="2400" b="1" dirty="0">
                <a:solidFill>
                  <a:schemeClr val="tx1"/>
                </a:solidFill>
              </a:rPr>
              <a:t>页：</a:t>
            </a:r>
            <a:r>
              <a:rPr lang="en-US" altLang="zh-CN" sz="2400" b="1" dirty="0">
                <a:solidFill>
                  <a:schemeClr val="tx1"/>
                </a:solidFill>
              </a:rPr>
              <a:t> </a:t>
            </a:r>
            <a:endParaRPr lang="en-US" altLang="zh-CN" sz="2400" b="1" dirty="0">
              <a:solidFill>
                <a:schemeClr val="tx1"/>
              </a:solidFill>
            </a:endParaRPr>
          </a:p>
          <a:p>
            <a:pPr algn="just">
              <a:lnSpc>
                <a:spcPct val="150000"/>
              </a:lnSpc>
            </a:pPr>
            <a:r>
              <a:rPr lang="zh-CN" altLang="en-US" sz="2400" b="1" dirty="0">
                <a:solidFill>
                  <a:schemeClr val="tx1"/>
                </a:solidFill>
              </a:rPr>
              <a:t>调整前：</a:t>
            </a:r>
            <a:r>
              <a:rPr lang="en-US" altLang="zh-CN" sz="2400" b="1" dirty="0">
                <a:solidFill>
                  <a:schemeClr val="tx1"/>
                </a:solidFill>
              </a:rPr>
              <a:t> </a:t>
            </a:r>
            <a:endParaRPr lang="en-US" altLang="zh-CN" sz="2400" b="1" dirty="0">
              <a:solidFill>
                <a:schemeClr val="tx1"/>
              </a:solidFill>
            </a:endParaRPr>
          </a:p>
          <a:p>
            <a:pPr algn="just">
              <a:lnSpc>
                <a:spcPct val="150000"/>
              </a:lnSpc>
            </a:pPr>
            <a:r>
              <a:rPr lang="en-US" altLang="zh-CN" sz="2400" b="1" dirty="0">
                <a:solidFill>
                  <a:schemeClr val="tx1"/>
                </a:solidFill>
              </a:rPr>
              <a:t>10.</a:t>
            </a:r>
            <a:r>
              <a:rPr lang="zh-CN" altLang="en-US" sz="2400" b="1" dirty="0">
                <a:solidFill>
                  <a:schemeClr val="tx1"/>
                </a:solidFill>
              </a:rPr>
              <a:t>不锈钢电动伸缩门按设计图示尺寸以展开面积计算。</a:t>
            </a:r>
            <a:r>
              <a:rPr lang="en-US" altLang="zh-CN" sz="2400" b="1" dirty="0">
                <a:solidFill>
                  <a:schemeClr val="tx1"/>
                </a:solidFill>
              </a:rPr>
              <a:t> </a:t>
            </a:r>
            <a:endParaRPr lang="en-US" altLang="zh-CN" sz="2400" b="1" dirty="0">
              <a:solidFill>
                <a:schemeClr val="tx1"/>
              </a:solidFill>
            </a:endParaRPr>
          </a:p>
          <a:p>
            <a:pPr algn="just">
              <a:lnSpc>
                <a:spcPct val="150000"/>
              </a:lnSpc>
            </a:pPr>
            <a:r>
              <a:rPr lang="zh-CN" altLang="en-US" sz="2400" b="1" dirty="0">
                <a:solidFill>
                  <a:schemeClr val="tx1"/>
                </a:solidFill>
              </a:rPr>
              <a:t>调整后：</a:t>
            </a:r>
            <a:r>
              <a:rPr lang="en-US" altLang="zh-CN" sz="2400" b="1" dirty="0">
                <a:solidFill>
                  <a:schemeClr val="tx1"/>
                </a:solidFill>
              </a:rPr>
              <a:t> </a:t>
            </a:r>
            <a:endParaRPr lang="en-US" altLang="zh-CN" sz="2400" b="1" dirty="0">
              <a:solidFill>
                <a:schemeClr val="tx1"/>
              </a:solidFill>
            </a:endParaRPr>
          </a:p>
          <a:p>
            <a:pPr algn="just">
              <a:lnSpc>
                <a:spcPct val="150000"/>
              </a:lnSpc>
            </a:pPr>
            <a:r>
              <a:rPr lang="en-US" altLang="zh-CN" sz="2400" b="1" dirty="0">
                <a:solidFill>
                  <a:schemeClr val="tx1"/>
                </a:solidFill>
              </a:rPr>
              <a:t>9.</a:t>
            </a:r>
            <a:r>
              <a:rPr lang="zh-CN" altLang="en-US" sz="2400" b="1" dirty="0">
                <a:solidFill>
                  <a:schemeClr val="tx1"/>
                </a:solidFill>
              </a:rPr>
              <a:t>不锈钢电动伸缩门按设计图示</a:t>
            </a:r>
            <a:r>
              <a:rPr lang="zh-CN" altLang="en-US" sz="2400" b="1" dirty="0">
                <a:solidFill>
                  <a:srgbClr val="FF0000"/>
                </a:solidFill>
              </a:rPr>
              <a:t>洞口尺寸</a:t>
            </a:r>
            <a:r>
              <a:rPr lang="zh-CN" altLang="en-US" sz="2400" b="1" dirty="0">
                <a:solidFill>
                  <a:schemeClr val="tx1"/>
                </a:solidFill>
              </a:rPr>
              <a:t>以面积计算，无设计图示洞口尺寸的，</a:t>
            </a:r>
            <a:r>
              <a:rPr lang="en-US" altLang="zh-CN" sz="2400" b="1" dirty="0">
                <a:solidFill>
                  <a:schemeClr val="tx1"/>
                </a:solidFill>
              </a:rPr>
              <a:t> </a:t>
            </a:r>
            <a:r>
              <a:rPr lang="zh-CN" altLang="en-US" sz="2400" b="1" dirty="0">
                <a:solidFill>
                  <a:schemeClr val="tx1"/>
                </a:solidFill>
              </a:rPr>
              <a:t>按门框、扇外围面积计算。</a:t>
            </a:r>
            <a:r>
              <a:rPr lang="en-US" altLang="zh-CN" sz="2400" b="1" dirty="0">
                <a:solidFill>
                  <a:schemeClr val="tx1"/>
                </a:solidFill>
              </a:rPr>
              <a:t> </a:t>
            </a:r>
            <a:endParaRPr lang="en-US" altLang="zh-CN" sz="2400" b="1" dirty="0">
              <a:solidFill>
                <a:schemeClr val="tx1"/>
              </a:solidFil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rcRect r="15090" b="15201"/>
          <a:stretch>
            <a:fillRect/>
          </a:stretch>
        </p:blipFill>
        <p:spPr>
          <a:xfrm flipH="1" flipV="1">
            <a:off x="0" y="0"/>
            <a:ext cx="12191365" cy="6858000"/>
          </a:xfrm>
          <a:prstGeom prst="rect">
            <a:avLst/>
          </a:prstGeom>
        </p:spPr>
      </p:pic>
      <p:pic>
        <p:nvPicPr>
          <p:cNvPr id="3" name="Image 1" descr="https://kimi-img.moonshot.cn/pub/slides/slides_tmpl/image/25-10-09-16:35:25-d3jn7j8s8jdo4os5dj30.png"/>
          <p:cNvPicPr>
            <a:picLocks noChangeAspect="1"/>
          </p:cNvPicPr>
          <p:nvPr/>
        </p:nvPicPr>
        <p:blipFill>
          <a:blip r:embed="rId3"/>
          <a:stretch>
            <a:fillRect/>
          </a:stretch>
        </p:blipFill>
        <p:spPr>
          <a:xfrm>
            <a:off x="2701290" y="2486660"/>
            <a:ext cx="9105265" cy="3288030"/>
          </a:xfrm>
          <a:prstGeom prst="rect">
            <a:avLst/>
          </a:prstGeom>
        </p:spPr>
      </p:pic>
      <p:sp>
        <p:nvSpPr>
          <p:cNvPr id="4" name="Text 0"/>
          <p:cNvSpPr/>
          <p:nvPr/>
        </p:nvSpPr>
        <p:spPr>
          <a:xfrm>
            <a:off x="530860" y="1240155"/>
            <a:ext cx="11169650" cy="822920"/>
          </a:xfrm>
          <a:prstGeom prst="rect">
            <a:avLst/>
          </a:prstGeom>
          <a:noFill/>
        </p:spPr>
        <p:txBody>
          <a:bodyPr wrap="square" lIns="0" tIns="0" rIns="0" bIns="0" rtlCol="0" anchor="t">
            <a:spAutoFit/>
          </a:bodyPr>
          <a:lstStyle/>
          <a:p>
            <a:pPr algn="ctr">
              <a:lnSpc>
                <a:spcPct val="150000"/>
              </a:lnSpc>
            </a:pPr>
            <a:r>
              <a:rPr lang="en-US" sz="3600" dirty="0">
                <a:solidFill>
                  <a:srgbClr val="0D0D0D"/>
                </a:solidFill>
                <a:latin typeface="MiSans" pitchFamily="34" charset="-122"/>
                <a:ea typeface="MiSans" pitchFamily="34" charset="-122"/>
                <a:cs typeface="MiSans" pitchFamily="34" charset="-120"/>
              </a:rPr>
              <a:t>混凝土栏板与墙分界再明确</a:t>
            </a:r>
            <a:endParaRPr lang="en-US" sz="1600" dirty="0"/>
          </a:p>
        </p:txBody>
      </p:sp>
      <p:pic>
        <p:nvPicPr>
          <p:cNvPr id="5" name="Image 2" descr="https://kimi-img.moonshot.cn/pub/slides/slides_tmpl/image/25-10-09-16:35:24-d3jn7j0s8jdo4os5diug.jpg"/>
          <p:cNvPicPr>
            <a:picLocks noChangeAspect="1"/>
          </p:cNvPicPr>
          <p:nvPr/>
        </p:nvPicPr>
        <p:blipFill>
          <a:blip r:embed="rId4"/>
          <a:stretch>
            <a:fillRect/>
          </a:stretch>
        </p:blipFill>
        <p:spPr>
          <a:xfrm rot="5400000">
            <a:off x="45085" y="5517515"/>
            <a:ext cx="2170430" cy="509905"/>
          </a:xfrm>
          <a:prstGeom prst="rect">
            <a:avLst/>
          </a:prstGeom>
        </p:spPr>
      </p:pic>
      <p:sp>
        <p:nvSpPr>
          <p:cNvPr id="6" name="Shape 1"/>
          <p:cNvSpPr/>
          <p:nvPr/>
        </p:nvSpPr>
        <p:spPr>
          <a:xfrm>
            <a:off x="9349740" y="6371590"/>
            <a:ext cx="2063750" cy="0"/>
          </a:xfrm>
          <a:prstGeom prst="straightConnector1">
            <a:avLst/>
          </a:prstGeom>
          <a:noFill/>
          <a:ln w="9525">
            <a:solidFill>
              <a:srgbClr val="000000">
                <a:alpha val="21961"/>
              </a:srgbClr>
            </a:solidFill>
            <a:prstDash val="solid"/>
            <a:headEnd type="none"/>
            <a:tailEnd type="none"/>
          </a:ln>
        </p:spPr>
      </p:sp>
      <p:sp>
        <p:nvSpPr>
          <p:cNvPr id="7" name="Shape 2"/>
          <p:cNvSpPr/>
          <p:nvPr/>
        </p:nvSpPr>
        <p:spPr>
          <a:xfrm>
            <a:off x="11490960" y="6078220"/>
            <a:ext cx="209550" cy="42238"/>
          </a:xfrm>
          <a:prstGeom prst="rect">
            <a:avLst/>
          </a:prstGeom>
          <a:solidFill>
            <a:srgbClr val="000000"/>
          </a:solidFill>
          <a:ln w="19050">
            <a:solidFill>
              <a:srgbClr val="000000"/>
            </a:solidFill>
            <a:prstDash val="solid"/>
          </a:ln>
        </p:spPr>
      </p:sp>
      <p:sp>
        <p:nvSpPr>
          <p:cNvPr id="8" name="Shape 3"/>
          <p:cNvSpPr/>
          <p:nvPr/>
        </p:nvSpPr>
        <p:spPr>
          <a:xfrm>
            <a:off x="11490960" y="6175211"/>
            <a:ext cx="209550" cy="42238"/>
          </a:xfrm>
          <a:prstGeom prst="rect">
            <a:avLst/>
          </a:prstGeom>
          <a:solidFill>
            <a:srgbClr val="000000"/>
          </a:solidFill>
          <a:ln w="19050">
            <a:solidFill>
              <a:srgbClr val="000000"/>
            </a:solidFill>
            <a:prstDash val="solid"/>
          </a:ln>
        </p:spPr>
      </p:sp>
      <p:sp>
        <p:nvSpPr>
          <p:cNvPr id="9" name="Shape 4"/>
          <p:cNvSpPr/>
          <p:nvPr/>
        </p:nvSpPr>
        <p:spPr>
          <a:xfrm>
            <a:off x="11490960" y="6272202"/>
            <a:ext cx="209550" cy="42238"/>
          </a:xfrm>
          <a:prstGeom prst="rect">
            <a:avLst/>
          </a:prstGeom>
          <a:solidFill>
            <a:srgbClr val="000000"/>
          </a:solidFill>
          <a:ln w="19050">
            <a:solidFill>
              <a:srgbClr val="000000"/>
            </a:solidFill>
            <a:prstDash val="solid"/>
          </a:ln>
        </p:spPr>
      </p:sp>
      <p:pic>
        <p:nvPicPr>
          <p:cNvPr id="10"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82650" y="669290"/>
            <a:ext cx="762000" cy="76200"/>
          </a:xfrm>
          <a:prstGeom prst="rect">
            <a:avLst/>
          </a:prstGeom>
        </p:spPr>
      </p:pic>
      <p:pic>
        <p:nvPicPr>
          <p:cNvPr id="11"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82650" y="800100"/>
            <a:ext cx="762000" cy="76200"/>
          </a:xfrm>
          <a:prstGeom prst="rect">
            <a:avLst/>
          </a:prstGeom>
        </p:spPr>
      </p:pic>
      <p:sp>
        <p:nvSpPr>
          <p:cNvPr id="12" name="Text 5"/>
          <p:cNvSpPr/>
          <p:nvPr/>
        </p:nvSpPr>
        <p:spPr>
          <a:xfrm>
            <a:off x="3305175" y="2801620"/>
            <a:ext cx="3712210" cy="830580"/>
          </a:xfrm>
          <a:prstGeom prst="rect">
            <a:avLst/>
          </a:prstGeom>
          <a:noFill/>
        </p:spPr>
        <p:txBody>
          <a:bodyPr wrap="square" lIns="0" tIns="0" rIns="0" bIns="0" rtlCol="0" anchor="t"/>
          <a:lstStyle/>
          <a:p>
            <a:pPr algn="ctr">
              <a:lnSpc>
                <a:spcPct val="150000"/>
              </a:lnSpc>
            </a:pPr>
            <a:r>
              <a:rPr lang="en-US" sz="2000" dirty="0">
                <a:solidFill>
                  <a:srgbClr val="4B62E1"/>
                </a:solidFill>
                <a:latin typeface="MiSans" pitchFamily="34" charset="-122"/>
                <a:ea typeface="MiSans" pitchFamily="34" charset="-122"/>
                <a:cs typeface="MiSans" pitchFamily="34" charset="-120"/>
              </a:rPr>
              <a:t>分界规则明确</a:t>
            </a:r>
            <a:endParaRPr lang="en-US" sz="1600" dirty="0"/>
          </a:p>
        </p:txBody>
      </p:sp>
      <p:sp>
        <p:nvSpPr>
          <p:cNvPr id="13" name="Text 6"/>
          <p:cNvSpPr/>
          <p:nvPr/>
        </p:nvSpPr>
        <p:spPr>
          <a:xfrm>
            <a:off x="3447415" y="3384550"/>
            <a:ext cx="3385820" cy="2392680"/>
          </a:xfrm>
          <a:prstGeom prst="rect">
            <a:avLst/>
          </a:prstGeom>
          <a:noFill/>
        </p:spPr>
        <p:txBody>
          <a:bodyPr wrap="square" lIns="0" tIns="0" rIns="0" bIns="0" rtlCol="0" anchor="t"/>
          <a:lstStyle/>
          <a:p>
            <a:pPr algn="just">
              <a:lnSpc>
                <a:spcPct val="150000"/>
              </a:lnSpc>
            </a:pPr>
            <a:r>
              <a:rPr lang="en-US" sz="1400" dirty="0">
                <a:solidFill>
                  <a:srgbClr val="262626"/>
                </a:solidFill>
                <a:latin typeface="MiSans" pitchFamily="34" charset="-122"/>
                <a:ea typeface="MiSans" pitchFamily="34" charset="-122"/>
                <a:cs typeface="MiSans" pitchFamily="34" charset="-120"/>
              </a:rPr>
              <a:t>新增高度≤1.2m且厚度≤100mm执行栏板项目，超出则执行墙项目，解决了楼梯栏板与短肢剪力墙混淆的问题，提高了造价计算的准确性。</a:t>
            </a:r>
            <a:endParaRPr lang="en-US" sz="1600" dirty="0"/>
          </a:p>
        </p:txBody>
      </p:sp>
      <p:sp>
        <p:nvSpPr>
          <p:cNvPr id="14" name="Text 7"/>
          <p:cNvSpPr/>
          <p:nvPr/>
        </p:nvSpPr>
        <p:spPr>
          <a:xfrm>
            <a:off x="7414260" y="2801620"/>
            <a:ext cx="3712210" cy="830580"/>
          </a:xfrm>
          <a:prstGeom prst="rect">
            <a:avLst/>
          </a:prstGeom>
          <a:noFill/>
        </p:spPr>
        <p:txBody>
          <a:bodyPr wrap="square" lIns="0" tIns="0" rIns="0" bIns="0" rtlCol="0" anchor="t"/>
          <a:lstStyle/>
          <a:p>
            <a:pPr algn="ctr">
              <a:lnSpc>
                <a:spcPct val="150000"/>
              </a:lnSpc>
            </a:pPr>
            <a:r>
              <a:rPr lang="en-US" sz="2000" dirty="0">
                <a:solidFill>
                  <a:srgbClr val="4B62E1"/>
                </a:solidFill>
                <a:latin typeface="MiSans" pitchFamily="34" charset="-122"/>
                <a:ea typeface="MiSans" pitchFamily="34" charset="-122"/>
                <a:cs typeface="MiSans" pitchFamily="34" charset="-120"/>
              </a:rPr>
              <a:t>模板工程调整</a:t>
            </a:r>
            <a:endParaRPr lang="en-US" sz="1600" dirty="0"/>
          </a:p>
        </p:txBody>
      </p:sp>
      <p:sp>
        <p:nvSpPr>
          <p:cNvPr id="15" name="Text 8"/>
          <p:cNvSpPr/>
          <p:nvPr/>
        </p:nvSpPr>
        <p:spPr>
          <a:xfrm>
            <a:off x="7556500" y="3384550"/>
            <a:ext cx="3385820" cy="2251075"/>
          </a:xfrm>
          <a:prstGeom prst="rect">
            <a:avLst/>
          </a:prstGeom>
          <a:noFill/>
        </p:spPr>
        <p:txBody>
          <a:bodyPr wrap="square" lIns="0" tIns="0" rIns="0" bIns="0" rtlCol="0" anchor="t"/>
          <a:lstStyle/>
          <a:p>
            <a:pPr algn="just">
              <a:lnSpc>
                <a:spcPct val="150000"/>
              </a:lnSpc>
            </a:pPr>
            <a:r>
              <a:rPr lang="en-US" sz="1400" dirty="0">
                <a:solidFill>
                  <a:srgbClr val="262626"/>
                </a:solidFill>
                <a:latin typeface="MiSans" pitchFamily="34" charset="-122"/>
                <a:ea typeface="MiSans" pitchFamily="34" charset="-122"/>
                <a:cs typeface="MiSans" pitchFamily="34" charset="-120"/>
              </a:rPr>
              <a:t>模板工程使用承插型盘扣式钢管时，材料费乘以1.4系数，脚手架乘以1.2系数，鼓励新型支架应用并同步提高成本透明度。</a:t>
            </a:r>
            <a:endParaRPr lang="en-US" sz="1600"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05</a:t>
            </a:r>
            <a:endParaRPr lang="en-US" sz="1600" dirty="0"/>
          </a:p>
        </p:txBody>
      </p:sp>
      <p:sp>
        <p:nvSpPr>
          <p:cNvPr id="6" name="Text 1"/>
          <p:cNvSpPr/>
          <p:nvPr/>
        </p:nvSpPr>
        <p:spPr>
          <a:xfrm>
            <a:off x="3005773" y="3643630"/>
            <a:ext cx="660717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《安徽省市政工程计价定额》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第二部分</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道路工程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第一章</a:t>
            </a:r>
            <a:r>
              <a:rPr lang="en-US" altLang="zh-CN" b="1" dirty="0">
                <a:solidFill>
                  <a:schemeClr val="tx1"/>
                </a:solidFill>
              </a:rPr>
              <a:t> </a:t>
            </a:r>
            <a:r>
              <a:rPr lang="zh-CN" altLang="en-US" b="1" dirty="0">
                <a:solidFill>
                  <a:schemeClr val="tx1"/>
                </a:solidFill>
              </a:rPr>
              <a:t>道路基层</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P111</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十、混合料分层铺筑，按规定应分层进行养生时，执行顶层多合土养护子目。养生期按</a:t>
            </a:r>
            <a:r>
              <a:rPr lang="en-US" altLang="zh-CN" b="1" dirty="0">
                <a:solidFill>
                  <a:schemeClr val="tx1"/>
                </a:solidFill>
              </a:rPr>
              <a:t>7</a:t>
            </a:r>
            <a:r>
              <a:rPr lang="zh-CN" altLang="en-US" b="1" dirty="0">
                <a:solidFill>
                  <a:schemeClr val="tx1"/>
                </a:solidFill>
              </a:rPr>
              <a:t>天考虑，其用水量已综合考虑，使用时</a:t>
            </a:r>
            <a:r>
              <a:rPr lang="zh-CN" altLang="en-US" b="1" dirty="0">
                <a:solidFill>
                  <a:srgbClr val="FF0000"/>
                </a:solidFill>
              </a:rPr>
              <a:t>不得调整。</a:t>
            </a:r>
            <a:endParaRPr lang="zh-CN" altLang="en-US" b="1" dirty="0">
              <a:solidFill>
                <a:srgbClr val="FF0000"/>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第五部分</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管网工程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第五章</a:t>
            </a:r>
            <a:r>
              <a:rPr lang="en-US" altLang="zh-CN" b="1" dirty="0">
                <a:solidFill>
                  <a:schemeClr val="tx1"/>
                </a:solidFill>
              </a:rPr>
              <a:t> </a:t>
            </a:r>
            <a:r>
              <a:rPr lang="zh-CN" altLang="en-US" b="1" dirty="0">
                <a:solidFill>
                  <a:schemeClr val="tx1"/>
                </a:solidFill>
              </a:rPr>
              <a:t>顶管和拉管</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原</a:t>
            </a:r>
            <a:r>
              <a:rPr lang="en-US" altLang="zh-CN" b="1" dirty="0">
                <a:solidFill>
                  <a:schemeClr val="tx1"/>
                </a:solidFill>
              </a:rPr>
              <a:t>P3</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14.</a:t>
            </a:r>
            <a:r>
              <a:rPr lang="zh-CN" altLang="en-US" b="1" dirty="0">
                <a:solidFill>
                  <a:schemeClr val="tx1"/>
                </a:solidFill>
              </a:rPr>
              <a:t>牵引管子目中已考虑造斜段及曲线小号因素。采用塑料管时，消耗量应为</a:t>
            </a:r>
            <a:r>
              <a:rPr lang="en-US" altLang="zh-CN" b="1" dirty="0">
                <a:solidFill>
                  <a:schemeClr val="tx1"/>
                </a:solidFill>
              </a:rPr>
              <a:t>10.50/10m</a:t>
            </a:r>
            <a:r>
              <a:rPr lang="zh-CN" altLang="en-US" b="1" dirty="0">
                <a:solidFill>
                  <a:schemeClr val="tx1"/>
                </a:solidFill>
              </a:rPr>
              <a:t>。回拖布管基价除</a:t>
            </a:r>
            <a:r>
              <a:rPr lang="en-US" altLang="zh-CN" b="1" dirty="0">
                <a:solidFill>
                  <a:schemeClr val="tx1"/>
                </a:solidFill>
              </a:rPr>
              <a:t>1.15</a:t>
            </a:r>
            <a:r>
              <a:rPr lang="zh-CN" altLang="en-US" b="1" dirty="0">
                <a:solidFill>
                  <a:schemeClr val="tx1"/>
                </a:solidFill>
              </a:rPr>
              <a:t>系数。</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14.</a:t>
            </a:r>
            <a:r>
              <a:rPr lang="zh-CN" altLang="en-US" b="1" dirty="0">
                <a:solidFill>
                  <a:schemeClr val="tx1"/>
                </a:solidFill>
              </a:rPr>
              <a:t>牵引管子目中已考虑造斜段及曲线消耗因素。采用塑料管时，消耗量应为</a:t>
            </a:r>
            <a:r>
              <a:rPr lang="en-US" altLang="zh-CN" b="1" dirty="0">
                <a:solidFill>
                  <a:schemeClr val="tx1"/>
                </a:solidFill>
              </a:rPr>
              <a:t>10.50/10m</a:t>
            </a:r>
            <a:r>
              <a:rPr lang="zh-CN" altLang="en-US" b="1" dirty="0">
                <a:solidFill>
                  <a:srgbClr val="FF0000"/>
                </a:solidFill>
              </a:rPr>
              <a:t>，</a:t>
            </a:r>
            <a:r>
              <a:rPr lang="zh-CN" altLang="en-US" b="1" dirty="0">
                <a:solidFill>
                  <a:schemeClr val="tx1"/>
                </a:solidFill>
              </a:rPr>
              <a:t>回拖布管基价</a:t>
            </a:r>
            <a:r>
              <a:rPr lang="zh-CN" altLang="en-US" b="1" dirty="0">
                <a:solidFill>
                  <a:srgbClr val="FF0000"/>
                </a:solidFill>
              </a:rPr>
              <a:t>除以</a:t>
            </a:r>
            <a:r>
              <a:rPr lang="en-US" altLang="zh-CN" b="1" dirty="0">
                <a:solidFill>
                  <a:schemeClr val="tx1"/>
                </a:solidFill>
              </a:rPr>
              <a:t>1.15</a:t>
            </a:r>
            <a:r>
              <a:rPr lang="zh-CN" altLang="en-US" b="1" dirty="0">
                <a:solidFill>
                  <a:schemeClr val="tx1"/>
                </a:solidFill>
              </a:rPr>
              <a:t>系数。</a:t>
            </a:r>
            <a:endParaRPr lang="zh-CN" altLang="en-US" b="1" dirty="0">
              <a:solidFill>
                <a:schemeClr val="tx1"/>
              </a:solidFil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06</a:t>
            </a:r>
            <a:endParaRPr lang="en-US" sz="1600" dirty="0"/>
          </a:p>
        </p:txBody>
      </p:sp>
      <p:sp>
        <p:nvSpPr>
          <p:cNvPr id="6" name="Text 1"/>
          <p:cNvSpPr/>
          <p:nvPr/>
        </p:nvSpPr>
        <p:spPr>
          <a:xfrm>
            <a:off x="2240915" y="3643630"/>
            <a:ext cx="8028940"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《安徽省市政设施养护维修工程计价定额》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第五章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排水设施及河道护岸设施养护维修工程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P6: </a:t>
            </a:r>
            <a:endParaRPr lang="en-US" altLang="zh-CN" b="1" dirty="0">
              <a:solidFill>
                <a:schemeClr val="tx1"/>
              </a:solidFill>
            </a:endParaRPr>
          </a:p>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十、管道检测单次检测不足</a:t>
            </a:r>
            <a:r>
              <a:rPr lang="en-US" altLang="zh-CN" b="1" dirty="0">
                <a:solidFill>
                  <a:schemeClr val="tx1"/>
                </a:solidFill>
              </a:rPr>
              <a:t>50m</a:t>
            </a:r>
            <a:r>
              <a:rPr lang="zh-CN" altLang="en-US" b="1" dirty="0">
                <a:solidFill>
                  <a:schemeClr val="tx1"/>
                </a:solidFill>
              </a:rPr>
              <a:t>的按</a:t>
            </a:r>
            <a:r>
              <a:rPr lang="en-US" altLang="zh-CN" b="1" dirty="0">
                <a:solidFill>
                  <a:schemeClr val="tx1"/>
                </a:solidFill>
              </a:rPr>
              <a:t>50m</a:t>
            </a:r>
            <a:r>
              <a:rPr lang="zh-CN" altLang="en-US" b="1" dirty="0">
                <a:solidFill>
                  <a:schemeClr val="tx1"/>
                </a:solidFill>
              </a:rPr>
              <a:t>计算，超出</a:t>
            </a:r>
            <a:r>
              <a:rPr lang="en-US" altLang="zh-CN" b="1" dirty="0">
                <a:solidFill>
                  <a:schemeClr val="tx1"/>
                </a:solidFill>
              </a:rPr>
              <a:t>50m</a:t>
            </a:r>
            <a:r>
              <a:rPr lang="zh-CN" altLang="en-US" b="1" dirty="0">
                <a:solidFill>
                  <a:schemeClr val="tx1"/>
                </a:solidFill>
              </a:rPr>
              <a:t>按实计算。</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十、管道检测按管道检测长度计算，实际检测时管道之间包含检查井检测，不扣除所检测的检查井的长度；如果有</a:t>
            </a:r>
            <a:r>
              <a:rPr lang="zh-CN" altLang="en-US" b="1" dirty="0">
                <a:solidFill>
                  <a:srgbClr val="FF0000"/>
                </a:solidFill>
              </a:rPr>
              <a:t>交汇井，检查井重复检测，</a:t>
            </a:r>
            <a:r>
              <a:rPr lang="zh-CN" altLang="en-US" b="1" dirty="0">
                <a:solidFill>
                  <a:schemeClr val="tx1"/>
                </a:solidFill>
              </a:rPr>
              <a:t>则需要扣除重复检测的检查井长度。管道检测单次检测不足</a:t>
            </a:r>
            <a:r>
              <a:rPr lang="en-US" altLang="zh-CN" b="1" dirty="0">
                <a:solidFill>
                  <a:schemeClr val="tx1"/>
                </a:solidFill>
              </a:rPr>
              <a:t>50m</a:t>
            </a:r>
            <a:r>
              <a:rPr lang="zh-CN" altLang="en-US" b="1" dirty="0">
                <a:solidFill>
                  <a:schemeClr val="tx1"/>
                </a:solidFill>
              </a:rPr>
              <a:t>的按</a:t>
            </a:r>
            <a:r>
              <a:rPr lang="en-US" altLang="zh-CN" b="1" dirty="0">
                <a:solidFill>
                  <a:schemeClr val="tx1"/>
                </a:solidFill>
              </a:rPr>
              <a:t>50m</a:t>
            </a:r>
            <a:r>
              <a:rPr lang="zh-CN" altLang="en-US" b="1" dirty="0">
                <a:solidFill>
                  <a:schemeClr val="tx1"/>
                </a:solidFill>
              </a:rPr>
              <a:t>计算，超出</a:t>
            </a:r>
            <a:r>
              <a:rPr lang="en-US" altLang="zh-CN" b="1" dirty="0">
                <a:solidFill>
                  <a:schemeClr val="tx1"/>
                </a:solidFill>
              </a:rPr>
              <a:t>50m</a:t>
            </a:r>
            <a:r>
              <a:rPr lang="zh-CN" altLang="en-US" b="1" dirty="0">
                <a:solidFill>
                  <a:schemeClr val="tx1"/>
                </a:solidFill>
              </a:rPr>
              <a:t>按实计算。</a:t>
            </a:r>
            <a:endParaRPr lang="zh-CN" altLang="en-US" b="1" dirty="0">
              <a:solidFill>
                <a:schemeClr val="tx1"/>
              </a:solidFil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07</a:t>
            </a:r>
            <a:endParaRPr lang="en-US" sz="1600" dirty="0"/>
          </a:p>
        </p:txBody>
      </p:sp>
      <p:sp>
        <p:nvSpPr>
          <p:cNvPr id="6" name="Text 1"/>
          <p:cNvSpPr/>
          <p:nvPr/>
        </p:nvSpPr>
        <p:spPr>
          <a:xfrm>
            <a:off x="3005773" y="3643630"/>
            <a:ext cx="660717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《安徽省园林绿化工程计价定额》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第一部分</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绿化工程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sz="2000" b="1" dirty="0">
                <a:solidFill>
                  <a:schemeClr val="tx1"/>
                </a:solidFill>
              </a:rPr>
              <a:t>新增内容：</a:t>
            </a:r>
            <a:r>
              <a:rPr lang="en-US" altLang="zh-CN" sz="2000" b="1" dirty="0">
                <a:solidFill>
                  <a:schemeClr val="tx1"/>
                </a:solidFill>
              </a:rPr>
              <a:t> </a:t>
            </a:r>
            <a:endParaRPr lang="en-US" altLang="zh-CN" sz="2000" b="1" dirty="0">
              <a:solidFill>
                <a:schemeClr val="tx1"/>
              </a:solidFill>
            </a:endParaRPr>
          </a:p>
          <a:p>
            <a:pPr algn="just">
              <a:lnSpc>
                <a:spcPct val="150000"/>
              </a:lnSpc>
            </a:pPr>
            <a:r>
              <a:rPr lang="en-US" altLang="zh-CN" sz="2000" b="1" dirty="0">
                <a:solidFill>
                  <a:schemeClr val="tx1"/>
                </a:solidFill>
              </a:rPr>
              <a:t>1</a:t>
            </a:r>
            <a:r>
              <a:rPr lang="zh-CN" altLang="en-US" sz="2000" b="1" dirty="0">
                <a:solidFill>
                  <a:schemeClr val="tx1"/>
                </a:solidFill>
              </a:rPr>
              <a:t>、原</a:t>
            </a:r>
            <a:r>
              <a:rPr lang="en-US" altLang="zh-CN" sz="2000" b="1" dirty="0">
                <a:solidFill>
                  <a:schemeClr val="tx1"/>
                </a:solidFill>
              </a:rPr>
              <a:t>P3</a:t>
            </a:r>
            <a:r>
              <a:rPr lang="zh-CN" altLang="en-US" sz="2000" b="1" dirty="0">
                <a:solidFill>
                  <a:schemeClr val="tx1"/>
                </a:solidFill>
              </a:rPr>
              <a:t>页：</a:t>
            </a:r>
            <a:r>
              <a:rPr lang="en-US" altLang="zh-CN" sz="2000" b="1" dirty="0">
                <a:solidFill>
                  <a:schemeClr val="tx1"/>
                </a:solidFill>
              </a:rPr>
              <a:t> </a:t>
            </a:r>
            <a:endParaRPr lang="en-US" altLang="zh-CN" sz="2000" b="1" dirty="0">
              <a:solidFill>
                <a:schemeClr val="tx1"/>
              </a:solidFill>
            </a:endParaRPr>
          </a:p>
          <a:p>
            <a:pPr algn="just">
              <a:lnSpc>
                <a:spcPct val="150000"/>
              </a:lnSpc>
            </a:pPr>
            <a:r>
              <a:rPr lang="zh-CN" altLang="en-US" sz="2000" b="1" dirty="0">
                <a:solidFill>
                  <a:schemeClr val="tx1"/>
                </a:solidFill>
              </a:rPr>
              <a:t>一、绿地整理</a:t>
            </a:r>
            <a:r>
              <a:rPr lang="en-US" altLang="zh-CN" sz="2000" b="1" dirty="0">
                <a:solidFill>
                  <a:schemeClr val="tx1"/>
                </a:solidFill>
              </a:rPr>
              <a:t> </a:t>
            </a:r>
            <a:endParaRPr lang="en-US" altLang="zh-CN" sz="2000" b="1" dirty="0">
              <a:solidFill>
                <a:schemeClr val="tx1"/>
              </a:solidFill>
            </a:endParaRPr>
          </a:p>
          <a:p>
            <a:pPr algn="just">
              <a:lnSpc>
                <a:spcPct val="150000"/>
              </a:lnSpc>
            </a:pPr>
            <a:r>
              <a:rPr lang="en-US" altLang="zh-CN" sz="2000" b="1" dirty="0">
                <a:solidFill>
                  <a:schemeClr val="tx1"/>
                </a:solidFill>
              </a:rPr>
              <a:t>12.</a:t>
            </a:r>
            <a:r>
              <a:rPr lang="zh-CN" altLang="en-US" sz="2000" b="1" dirty="0">
                <a:solidFill>
                  <a:schemeClr val="tx1"/>
                </a:solidFill>
              </a:rPr>
              <a:t>回填种植土分人工和机械回填，人工回填种植土执行地面换土子目，机械回填种植土执行机械回填种植土子目，套用了人工或机械回填种植土的项目就</a:t>
            </a:r>
            <a:r>
              <a:rPr lang="zh-CN" altLang="en-US" sz="2000" b="1" dirty="0">
                <a:solidFill>
                  <a:srgbClr val="FF0000"/>
                </a:solidFill>
              </a:rPr>
              <a:t>不再套用</a:t>
            </a:r>
            <a:r>
              <a:rPr lang="zh-CN" altLang="en-US" sz="2000" b="1" dirty="0">
                <a:solidFill>
                  <a:schemeClr val="tx1"/>
                </a:solidFill>
              </a:rPr>
              <a:t>整理绿化用地子目。</a:t>
            </a:r>
            <a:endParaRPr lang="zh-CN" altLang="en-US" sz="2000" b="1" dirty="0">
              <a:solidFill>
                <a:schemeClr val="tx1"/>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7" name="Image 5" descr="https://kimi-img.moonshot.cn/pub/slides/slides_tmpl/image/25-10-09-16:35:24-d3jn7j0s8jdo4os5divg.jpg"/>
          <p:cNvPicPr>
            <a:picLocks noChangeAspect="1"/>
          </p:cNvPicPr>
          <p:nvPr>
            <p:custDataLst>
              <p:tags r:id="rId2"/>
            </p:custDataLst>
          </p:nvPr>
        </p:nvPicPr>
        <p:blipFill>
          <a:blip r:embed="rId3"/>
          <a:stretch>
            <a:fillRect/>
          </a:stretch>
        </p:blipFill>
        <p:spPr>
          <a:xfrm>
            <a:off x="4236085" y="1160145"/>
            <a:ext cx="7179310" cy="736600"/>
          </a:xfrm>
          <a:prstGeom prst="rect">
            <a:avLst/>
          </a:prstGeom>
        </p:spPr>
      </p:pic>
      <p:sp>
        <p:nvSpPr>
          <p:cNvPr id="8" name="Shape 0"/>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9" name="Shape 1"/>
          <p:cNvSpPr/>
          <p:nvPr/>
        </p:nvSpPr>
        <p:spPr>
          <a:xfrm>
            <a:off x="1045210" y="1243965"/>
            <a:ext cx="1408430" cy="800100"/>
          </a:xfrm>
          <a:prstGeom prst="rect">
            <a:avLst/>
          </a:prstGeom>
          <a:solidFill>
            <a:srgbClr val="000000">
              <a:alpha val="0"/>
            </a:srgbClr>
          </a:solidFill>
        </p:spPr>
      </p:sp>
      <p:sp>
        <p:nvSpPr>
          <p:cNvPr id="10" name="Text 2"/>
          <p:cNvSpPr/>
          <p:nvPr/>
        </p:nvSpPr>
        <p:spPr>
          <a:xfrm>
            <a:off x="1045210" y="1243965"/>
            <a:ext cx="1408430" cy="800100"/>
          </a:xfrm>
          <a:prstGeom prst="rect">
            <a:avLst/>
          </a:prstGeom>
          <a:noFill/>
        </p:spPr>
        <p:txBody>
          <a:bodyPr wrap="square" lIns="0" tIns="0" rIns="0" bIns="0" rtlCol="0" anchor="b"/>
          <a:lstStyle/>
          <a:p>
            <a:pPr>
              <a:lnSpc>
                <a:spcPct val="130000"/>
              </a:lnSpc>
            </a:pPr>
            <a:r>
              <a:rPr lang="en-US" sz="4000" dirty="0">
                <a:solidFill>
                  <a:srgbClr val="000000"/>
                </a:solidFill>
                <a:latin typeface="MiSans" pitchFamily="34" charset="-122"/>
                <a:ea typeface="MiSans" pitchFamily="34" charset="-122"/>
                <a:cs typeface="MiSans" pitchFamily="34" charset="-120"/>
              </a:rPr>
              <a:t>目录</a:t>
            </a:r>
            <a:endParaRPr lang="en-US" sz="1600" dirty="0"/>
          </a:p>
        </p:txBody>
      </p:sp>
      <p:sp>
        <p:nvSpPr>
          <p:cNvPr id="11" name="Text 3"/>
          <p:cNvSpPr/>
          <p:nvPr/>
        </p:nvSpPr>
        <p:spPr>
          <a:xfrm>
            <a:off x="1045210" y="2010410"/>
            <a:ext cx="2663190" cy="438150"/>
          </a:xfrm>
          <a:prstGeom prst="rect">
            <a:avLst/>
          </a:prstGeom>
          <a:noFill/>
        </p:spPr>
        <p:txBody>
          <a:bodyPr wrap="square" lIns="0" tIns="0" rIns="0" bIns="0" rtlCol="0" anchor="t">
            <a:spAutoFit/>
          </a:bodyPr>
          <a:lstStyle/>
          <a:p>
            <a:pPr>
              <a:lnSpc>
                <a:spcPct val="100000"/>
              </a:lnSpc>
            </a:pPr>
            <a:r>
              <a:rPr lang="en-US" sz="2800" b="1" dirty="0">
                <a:solidFill>
                  <a:srgbClr val="0439E1"/>
                </a:solidFill>
                <a:latin typeface="MiSans" pitchFamily="34" charset="-122"/>
                <a:ea typeface="MiSans" pitchFamily="34" charset="-122"/>
                <a:cs typeface="MiSans" pitchFamily="34" charset="-120"/>
              </a:rPr>
              <a:t>CONTENTS</a:t>
            </a:r>
            <a:endParaRPr lang="en-US" sz="1600" dirty="0"/>
          </a:p>
        </p:txBody>
      </p:sp>
      <p:sp>
        <p:nvSpPr>
          <p:cNvPr id="12" name="Shape 4"/>
          <p:cNvSpPr/>
          <p:nvPr/>
        </p:nvSpPr>
        <p:spPr>
          <a:xfrm>
            <a:off x="1125220" y="1988820"/>
            <a:ext cx="1664970" cy="0"/>
          </a:xfrm>
          <a:prstGeom prst="line">
            <a:avLst/>
          </a:prstGeom>
          <a:noFill/>
          <a:ln w="12700">
            <a:solidFill>
              <a:srgbClr val="000000"/>
            </a:solidFill>
            <a:prstDash val="solid"/>
            <a:headEnd type="none"/>
            <a:tailEnd type="none"/>
          </a:ln>
        </p:spPr>
      </p:sp>
      <p:sp>
        <p:nvSpPr>
          <p:cNvPr id="13" name="Shape 5"/>
          <p:cNvSpPr/>
          <p:nvPr/>
        </p:nvSpPr>
        <p:spPr>
          <a:xfrm>
            <a:off x="11459749" y="6115941"/>
            <a:ext cx="209306" cy="42231"/>
          </a:xfrm>
          <a:prstGeom prst="rect">
            <a:avLst/>
          </a:prstGeom>
          <a:solidFill>
            <a:srgbClr val="000000"/>
          </a:solidFill>
          <a:ln w="19050">
            <a:solidFill>
              <a:srgbClr val="000000"/>
            </a:solidFill>
            <a:prstDash val="solid"/>
          </a:ln>
        </p:spPr>
      </p:sp>
      <p:sp>
        <p:nvSpPr>
          <p:cNvPr id="14" name="Shape 6"/>
          <p:cNvSpPr/>
          <p:nvPr/>
        </p:nvSpPr>
        <p:spPr>
          <a:xfrm>
            <a:off x="11459749" y="6212915"/>
            <a:ext cx="209306" cy="42231"/>
          </a:xfrm>
          <a:prstGeom prst="rect">
            <a:avLst/>
          </a:prstGeom>
          <a:solidFill>
            <a:srgbClr val="000000"/>
          </a:solidFill>
          <a:ln w="19050">
            <a:solidFill>
              <a:srgbClr val="000000"/>
            </a:solidFill>
            <a:prstDash val="solid"/>
          </a:ln>
        </p:spPr>
      </p:sp>
      <p:sp>
        <p:nvSpPr>
          <p:cNvPr id="15" name="Shape 7"/>
          <p:cNvSpPr/>
          <p:nvPr/>
        </p:nvSpPr>
        <p:spPr>
          <a:xfrm>
            <a:off x="11459749" y="6309889"/>
            <a:ext cx="209306" cy="42231"/>
          </a:xfrm>
          <a:prstGeom prst="rect">
            <a:avLst/>
          </a:prstGeom>
          <a:solidFill>
            <a:srgbClr val="000000"/>
          </a:solidFill>
          <a:ln w="19050">
            <a:solidFill>
              <a:srgbClr val="000000"/>
            </a:solidFill>
            <a:prstDash val="solid"/>
          </a:ln>
        </p:spPr>
      </p:sp>
      <p:pic>
        <p:nvPicPr>
          <p:cNvPr id="16" name="Image 6" descr="https://kimi-img.moonshot.cn/pub/slides/slides_tmpl/image/25-10-09-16:35:24-d3jn7j0s8jdo4os5div0.png"/>
          <p:cNvPicPr>
            <a:picLocks noChangeAspect="1"/>
          </p:cNvPicPr>
          <p:nvPr/>
        </p:nvPicPr>
        <p:blipFill>
          <a:blip r:embed="rId4">
            <a:alphaModFix amt="40000"/>
          </a:blip>
          <a:stretch>
            <a:fillRect/>
          </a:stretch>
        </p:blipFill>
        <p:spPr>
          <a:xfrm flipV="1">
            <a:off x="851535" y="630555"/>
            <a:ext cx="762000" cy="76200"/>
          </a:xfrm>
          <a:prstGeom prst="rect">
            <a:avLst/>
          </a:prstGeom>
        </p:spPr>
      </p:pic>
      <p:pic>
        <p:nvPicPr>
          <p:cNvPr id="17" name="Image 7" descr="https://kimi-img.moonshot.cn/pub/slides/slides_tmpl/image/25-10-09-16:35:24-d3jn7j0s8jdo4os5div0.png"/>
          <p:cNvPicPr>
            <a:picLocks noChangeAspect="1"/>
          </p:cNvPicPr>
          <p:nvPr/>
        </p:nvPicPr>
        <p:blipFill>
          <a:blip r:embed="rId4">
            <a:alphaModFix amt="40000"/>
          </a:blip>
          <a:stretch>
            <a:fillRect/>
          </a:stretch>
        </p:blipFill>
        <p:spPr>
          <a:xfrm flipV="1">
            <a:off x="851535" y="761365"/>
            <a:ext cx="762000" cy="76200"/>
          </a:xfrm>
          <a:prstGeom prst="rect">
            <a:avLst/>
          </a:prstGeom>
        </p:spPr>
      </p:pic>
      <p:pic>
        <p:nvPicPr>
          <p:cNvPr id="18" name="Image 8" descr="https://kimi-img.moonshot.cn/pub/slides/slides_tmpl/image/25-10-09-16:35:24-d3jn7j0s8jdo4os5diug.jpg"/>
          <p:cNvPicPr>
            <a:picLocks noChangeAspect="1"/>
          </p:cNvPicPr>
          <p:nvPr/>
        </p:nvPicPr>
        <p:blipFill>
          <a:blip r:embed="rId5"/>
          <a:stretch>
            <a:fillRect/>
          </a:stretch>
        </p:blipFill>
        <p:spPr>
          <a:xfrm rot="5400000">
            <a:off x="9744710" y="779780"/>
            <a:ext cx="2170430" cy="568960"/>
          </a:xfrm>
          <a:prstGeom prst="rect">
            <a:avLst/>
          </a:prstGeom>
        </p:spPr>
      </p:pic>
      <p:sp>
        <p:nvSpPr>
          <p:cNvPr id="19" name="Text 8"/>
          <p:cNvSpPr/>
          <p:nvPr>
            <p:custDataLst>
              <p:tags r:id="rId6"/>
            </p:custDataLst>
          </p:nvPr>
        </p:nvSpPr>
        <p:spPr>
          <a:xfrm>
            <a:off x="4305935" y="1200785"/>
            <a:ext cx="842010" cy="553720"/>
          </a:xfrm>
          <a:prstGeom prst="rect">
            <a:avLst/>
          </a:prstGeom>
          <a:noFill/>
        </p:spPr>
        <p:txBody>
          <a:bodyPr wrap="square" lIns="0" tIns="0" rIns="0" bIns="0" rtlCol="0" anchor="t">
            <a:spAutoFit/>
          </a:bodyPr>
          <a:lstStyle/>
          <a:p>
            <a:pPr>
              <a:lnSpc>
                <a:spcPct val="100000"/>
              </a:lnSpc>
            </a:pPr>
            <a:r>
              <a:rPr lang="en-US" sz="3600" dirty="0">
                <a:solidFill>
                  <a:srgbClr val="0439E1"/>
                </a:solidFill>
                <a:latin typeface="MiSans" pitchFamily="34" charset="-122"/>
                <a:ea typeface="MiSans" pitchFamily="34" charset="-122"/>
                <a:cs typeface="MiSans" pitchFamily="34" charset="-120"/>
              </a:rPr>
              <a:t>13.</a:t>
            </a:r>
            <a:endParaRPr lang="en-US" sz="1600" dirty="0"/>
          </a:p>
        </p:txBody>
      </p:sp>
      <p:sp>
        <p:nvSpPr>
          <p:cNvPr id="20" name="Text 9"/>
          <p:cNvSpPr/>
          <p:nvPr>
            <p:custDataLst>
              <p:tags r:id="rId7"/>
            </p:custDataLst>
          </p:nvPr>
        </p:nvSpPr>
        <p:spPr>
          <a:xfrm>
            <a:off x="5147310" y="1323975"/>
            <a:ext cx="6026785" cy="615315"/>
          </a:xfrm>
          <a:prstGeom prst="rect">
            <a:avLst/>
          </a:prstGeom>
          <a:noFill/>
        </p:spPr>
        <p:txBody>
          <a:bodyPr wrap="square" lIns="0" tIns="0" rIns="0" bIns="0" rtlCol="0" anchor="t">
            <a:spAutoFit/>
          </a:bodyPr>
          <a:lstStyle/>
          <a:p>
            <a:pPr>
              <a:lnSpc>
                <a:spcPct val="100000"/>
              </a:lnSpc>
            </a:pPr>
            <a:r>
              <a:rPr lang="zh-CN" altLang="en-US" sz="2000" dirty="0">
                <a:solidFill>
                  <a:srgbClr val="595959"/>
                </a:solidFill>
                <a:latin typeface="MiSans" pitchFamily="34" charset="-122"/>
                <a:ea typeface="MiSans" pitchFamily="34" charset="-122"/>
                <a:cs typeface="MiSans" pitchFamily="34" charset="-120"/>
              </a:rPr>
              <a:t>《安徽省安装工程计价定额（第十册）</a:t>
            </a:r>
            <a:endParaRPr lang="zh-CN" altLang="en-US" sz="2000" dirty="0">
              <a:solidFill>
                <a:srgbClr val="595959"/>
              </a:solidFill>
              <a:latin typeface="MiSans" pitchFamily="34" charset="-122"/>
              <a:ea typeface="MiSans" pitchFamily="34" charset="-122"/>
              <a:cs typeface="MiSans" pitchFamily="34" charset="-120"/>
            </a:endParaRPr>
          </a:p>
          <a:p>
            <a:pPr>
              <a:lnSpc>
                <a:spcPct val="100000"/>
              </a:lnSpc>
            </a:pPr>
            <a:r>
              <a:rPr lang="zh-CN" altLang="en-US" sz="2000" dirty="0">
                <a:solidFill>
                  <a:srgbClr val="595959"/>
                </a:solidFill>
                <a:latin typeface="MiSans" pitchFamily="34" charset="-122"/>
                <a:ea typeface="MiSans" pitchFamily="34" charset="-122"/>
                <a:cs typeface="MiSans" pitchFamily="34" charset="-120"/>
              </a:rPr>
              <a:t>给排水、采暖、燃气工程》</a:t>
            </a:r>
            <a:endParaRPr lang="zh-CN" altLang="en-US" sz="2000" dirty="0">
              <a:solidFill>
                <a:srgbClr val="595959"/>
              </a:solidFill>
              <a:latin typeface="MiSans" pitchFamily="34" charset="-122"/>
              <a:ea typeface="MiSans" pitchFamily="34" charset="-122"/>
              <a:cs typeface="MiSans" pitchFamily="34" charset="-12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789555" y="3536315"/>
            <a:ext cx="7176770"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08</a:t>
            </a:r>
            <a:endParaRPr lang="en-US" sz="1600" dirty="0"/>
          </a:p>
        </p:txBody>
      </p:sp>
      <p:sp>
        <p:nvSpPr>
          <p:cNvPr id="6" name="Text 1"/>
          <p:cNvSpPr/>
          <p:nvPr/>
        </p:nvSpPr>
        <p:spPr>
          <a:xfrm>
            <a:off x="2693670" y="3643630"/>
            <a:ext cx="691959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《安徽省安装工程计价定额(第四册) </a:t>
            </a:r>
            <a:endParaRPr lang="en-US" sz="3400" dirty="0">
              <a:solidFill>
                <a:srgbClr val="0D0D0D"/>
              </a:solidFill>
              <a:latin typeface="MiSans" pitchFamily="34" charset="-122"/>
              <a:ea typeface="MiSans" pitchFamily="34" charset="-122"/>
              <a:cs typeface="MiSans" pitchFamily="34" charset="-120"/>
            </a:endParaRPr>
          </a:p>
          <a:p>
            <a:pPr algn="ctr">
              <a:lnSpc>
                <a:spcPct val="100000"/>
              </a:lnSpc>
            </a:pPr>
            <a:r>
              <a:rPr lang="en-US" sz="3400" dirty="0">
                <a:solidFill>
                  <a:srgbClr val="0D0D0D"/>
                </a:solidFill>
                <a:latin typeface="MiSans" pitchFamily="34" charset="-122"/>
                <a:ea typeface="MiSans" pitchFamily="34" charset="-122"/>
                <a:cs typeface="MiSans" pitchFamily="34" charset="-120"/>
              </a:rPr>
              <a:t>电气设备安装工程》</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第八章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滑触线安装工程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sz="2400" b="1" dirty="0">
                <a:solidFill>
                  <a:schemeClr val="tx1"/>
                </a:solidFill>
              </a:rPr>
              <a:t>说</a:t>
            </a:r>
            <a:r>
              <a:rPr lang="en-US" altLang="zh-CN" sz="2400" b="1" dirty="0">
                <a:solidFill>
                  <a:schemeClr val="tx1"/>
                </a:solidFill>
              </a:rPr>
              <a:t>  </a:t>
            </a:r>
            <a:r>
              <a:rPr lang="zh-CN" altLang="en-US" sz="2400" b="1" dirty="0">
                <a:solidFill>
                  <a:schemeClr val="tx1"/>
                </a:solidFill>
              </a:rPr>
              <a:t>明</a:t>
            </a:r>
            <a:endParaRPr lang="zh-CN" altLang="en-US" sz="2400" b="1" dirty="0">
              <a:solidFill>
                <a:schemeClr val="tx1"/>
              </a:solidFill>
            </a:endParaRPr>
          </a:p>
          <a:p>
            <a:pPr algn="just">
              <a:lnSpc>
                <a:spcPct val="150000"/>
              </a:lnSpc>
            </a:pPr>
            <a:r>
              <a:rPr lang="zh-CN" altLang="en-US" sz="2400" b="1" dirty="0">
                <a:solidFill>
                  <a:schemeClr val="tx1"/>
                </a:solidFill>
              </a:rPr>
              <a:t>新增内容：</a:t>
            </a:r>
            <a:r>
              <a:rPr lang="en-US" altLang="zh-CN" sz="2400" b="1" dirty="0">
                <a:solidFill>
                  <a:schemeClr val="tx1"/>
                </a:solidFill>
              </a:rPr>
              <a:t> </a:t>
            </a:r>
            <a:endParaRPr lang="en-US" altLang="zh-CN" sz="2400" b="1" dirty="0">
              <a:solidFill>
                <a:schemeClr val="tx1"/>
              </a:solidFill>
            </a:endParaRPr>
          </a:p>
          <a:p>
            <a:pPr algn="just">
              <a:lnSpc>
                <a:spcPct val="150000"/>
              </a:lnSpc>
            </a:pPr>
            <a:r>
              <a:rPr lang="en-US" altLang="zh-CN" sz="2400" b="1" dirty="0">
                <a:solidFill>
                  <a:schemeClr val="tx1"/>
                </a:solidFill>
              </a:rPr>
              <a:t>1</a:t>
            </a:r>
            <a:r>
              <a:rPr lang="zh-CN" altLang="en-US" sz="2400" b="1" dirty="0">
                <a:solidFill>
                  <a:schemeClr val="tx1"/>
                </a:solidFill>
              </a:rPr>
              <a:t>、原</a:t>
            </a:r>
            <a:r>
              <a:rPr lang="en-US" altLang="zh-CN" sz="2400" b="1" dirty="0">
                <a:solidFill>
                  <a:schemeClr val="tx1"/>
                </a:solidFill>
              </a:rPr>
              <a:t>P205</a:t>
            </a:r>
            <a:r>
              <a:rPr lang="zh-CN" altLang="en-US" sz="2400" b="1" dirty="0">
                <a:solidFill>
                  <a:schemeClr val="tx1"/>
                </a:solidFill>
              </a:rPr>
              <a:t>页：</a:t>
            </a:r>
            <a:r>
              <a:rPr lang="en-US" altLang="zh-CN" sz="2400" b="1" dirty="0">
                <a:solidFill>
                  <a:schemeClr val="tx1"/>
                </a:solidFill>
              </a:rPr>
              <a:t> </a:t>
            </a:r>
            <a:endParaRPr lang="en-US" altLang="zh-CN" sz="2400" b="1" dirty="0">
              <a:solidFill>
                <a:schemeClr val="tx1"/>
              </a:solidFill>
            </a:endParaRPr>
          </a:p>
          <a:p>
            <a:pPr algn="just">
              <a:lnSpc>
                <a:spcPct val="150000"/>
              </a:lnSpc>
            </a:pPr>
            <a:r>
              <a:rPr lang="zh-CN" altLang="en-US" sz="2400" b="1" dirty="0">
                <a:solidFill>
                  <a:schemeClr val="tx1"/>
                </a:solidFill>
              </a:rPr>
              <a:t>二、</a:t>
            </a:r>
            <a:r>
              <a:rPr lang="en-US" altLang="zh-CN" sz="2400" b="1" dirty="0">
                <a:solidFill>
                  <a:schemeClr val="tx1"/>
                </a:solidFill>
              </a:rPr>
              <a:t>6.</a:t>
            </a:r>
            <a:r>
              <a:rPr lang="zh-CN" altLang="en-US" sz="2400" b="1" dirty="0">
                <a:solidFill>
                  <a:schemeClr val="tx1"/>
                </a:solidFill>
              </a:rPr>
              <a:t>圆钢滑触线参照铜钢滑触线乘以</a:t>
            </a:r>
            <a:r>
              <a:rPr lang="zh-CN" altLang="en-US" sz="2400" b="1" dirty="0">
                <a:solidFill>
                  <a:srgbClr val="FF0000"/>
                </a:solidFill>
              </a:rPr>
              <a:t>系数</a:t>
            </a:r>
            <a:r>
              <a:rPr lang="en-US" altLang="zh-CN" sz="2400" b="1" dirty="0">
                <a:solidFill>
                  <a:srgbClr val="FF0000"/>
                </a:solidFill>
              </a:rPr>
              <a:t>0.5</a:t>
            </a:r>
            <a:r>
              <a:rPr lang="zh-CN" altLang="en-US" sz="2400" b="1" dirty="0">
                <a:solidFill>
                  <a:srgbClr val="FF0000"/>
                </a:solidFill>
              </a:rPr>
              <a:t>。</a:t>
            </a:r>
            <a:endParaRPr lang="zh-CN" altLang="en-US" sz="2400" b="1" dirty="0">
              <a:solidFill>
                <a:srgbClr val="FF0000"/>
              </a:solidFill>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第十二章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配管工程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P421</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二、</a:t>
            </a:r>
            <a:r>
              <a:rPr lang="en-US" altLang="zh-CN" b="1" dirty="0">
                <a:solidFill>
                  <a:schemeClr val="tx1"/>
                </a:solidFill>
              </a:rPr>
              <a:t>6.</a:t>
            </a:r>
            <a:r>
              <a:rPr lang="zh-CN" altLang="en-US" b="1" dirty="0">
                <a:solidFill>
                  <a:schemeClr val="tx1"/>
                </a:solidFill>
              </a:rPr>
              <a:t>配管定额是按照各专业间配合施工考虑的，定额中不考虑凿槽、刨沟、凿孔</a:t>
            </a:r>
            <a:r>
              <a:rPr lang="en-US" altLang="zh-CN" b="1" dirty="0">
                <a:solidFill>
                  <a:schemeClr val="tx1"/>
                </a:solidFill>
              </a:rPr>
              <a:t>(</a:t>
            </a:r>
            <a:r>
              <a:rPr lang="zh-CN" altLang="en-US" b="1" dirty="0">
                <a:solidFill>
                  <a:schemeClr val="tx1"/>
                </a:solidFill>
              </a:rPr>
              <a:t>洞</a:t>
            </a:r>
            <a:r>
              <a:rPr lang="en-US" altLang="zh-CN" b="1" dirty="0">
                <a:solidFill>
                  <a:schemeClr val="tx1"/>
                </a:solidFill>
              </a:rPr>
              <a:t>)</a:t>
            </a:r>
            <a:r>
              <a:rPr lang="zh-CN" altLang="en-US" b="1" dirty="0">
                <a:solidFill>
                  <a:schemeClr val="tx1"/>
                </a:solidFill>
              </a:rPr>
              <a:t>等费用。</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二、</a:t>
            </a:r>
            <a:r>
              <a:rPr lang="en-US" altLang="zh-CN" b="1" dirty="0">
                <a:solidFill>
                  <a:schemeClr val="tx1"/>
                </a:solidFill>
              </a:rPr>
              <a:t>6.</a:t>
            </a:r>
            <a:r>
              <a:rPr lang="zh-CN" altLang="en-US" b="1" dirty="0">
                <a:solidFill>
                  <a:schemeClr val="tx1"/>
                </a:solidFill>
              </a:rPr>
              <a:t>配管定额不包含凿槽、刨沟、恢复、凿孔</a:t>
            </a:r>
            <a:r>
              <a:rPr lang="en-US" altLang="zh-CN" b="1" dirty="0">
                <a:solidFill>
                  <a:schemeClr val="tx1"/>
                </a:solidFill>
              </a:rPr>
              <a:t>(</a:t>
            </a:r>
            <a:r>
              <a:rPr lang="zh-CN" altLang="en-US" b="1" dirty="0">
                <a:solidFill>
                  <a:schemeClr val="tx1"/>
                </a:solidFill>
              </a:rPr>
              <a:t>洞</a:t>
            </a:r>
            <a:r>
              <a:rPr lang="en-US" altLang="zh-CN" b="1" dirty="0">
                <a:solidFill>
                  <a:schemeClr val="tx1"/>
                </a:solidFill>
              </a:rPr>
              <a:t>)</a:t>
            </a:r>
            <a:r>
              <a:rPr lang="zh-CN" altLang="en-US" b="1" dirty="0">
                <a:solidFill>
                  <a:schemeClr val="tx1"/>
                </a:solidFill>
              </a:rPr>
              <a:t>等费用，非承包单位的责任引起开槽、补槽、凿孔</a:t>
            </a:r>
            <a:r>
              <a:rPr lang="en-US" altLang="zh-CN" b="1" dirty="0">
                <a:solidFill>
                  <a:schemeClr val="tx1"/>
                </a:solidFill>
              </a:rPr>
              <a:t>(</a:t>
            </a:r>
            <a:r>
              <a:rPr lang="zh-CN" altLang="en-US" b="1" dirty="0">
                <a:solidFill>
                  <a:schemeClr val="tx1"/>
                </a:solidFill>
              </a:rPr>
              <a:t>洞</a:t>
            </a:r>
            <a:r>
              <a:rPr lang="en-US" altLang="zh-CN" b="1" dirty="0">
                <a:solidFill>
                  <a:schemeClr val="tx1"/>
                </a:solidFill>
              </a:rPr>
              <a:t>)</a:t>
            </a:r>
            <a:r>
              <a:rPr lang="zh-CN" altLang="en-US" b="1" dirty="0">
                <a:solidFill>
                  <a:schemeClr val="tx1"/>
                </a:solidFill>
              </a:rPr>
              <a:t>等费用单独计取，在砖墙等不具备预埋条件的砌体中暗敷设配管时发生的开槽、补槽费用另计，执行第十册《给排水、采暖、燃气工程》相关定额。</a:t>
            </a:r>
            <a:endParaRPr lang="zh-CN" altLang="en-US" b="1" dirty="0">
              <a:solidFill>
                <a:schemeClr val="tx1"/>
              </a:solidFill>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第十四章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照明器具工程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a:t>
            </a:r>
            <a:r>
              <a:rPr lang="en-US" altLang="zh-CN" sz="2500" b="1" dirty="0">
                <a:solidFill>
                  <a:srgbClr val="0439E1"/>
                </a:solidFill>
                <a:latin typeface="MiSans" pitchFamily="34" charset="-122"/>
                <a:ea typeface="MiSans" pitchFamily="34" charset="-122"/>
                <a:cs typeface="MiSans" pitchFamily="34" charset="-120"/>
              </a:rPr>
              <a:t>  </a:t>
            </a:r>
            <a:r>
              <a:rPr lang="zh-CN" altLang="en-US" sz="2500" b="1" dirty="0">
                <a:solidFill>
                  <a:srgbClr val="0439E1"/>
                </a:solidFill>
                <a:latin typeface="MiSans" pitchFamily="34" charset="-122"/>
                <a:ea typeface="MiSans" pitchFamily="34" charset="-122"/>
                <a:cs typeface="MiSans" pitchFamily="34" charset="-120"/>
              </a:rPr>
              <a:t>明</a:t>
            </a:r>
            <a:r>
              <a:rPr lang="en-US" altLang="zh-CN" sz="2000" dirty="0">
                <a:solidFill>
                  <a:srgbClr val="0439E1"/>
                </a:solidFill>
                <a:latin typeface="MiSans" pitchFamily="34" charset="-122"/>
                <a:ea typeface="MiSans" pitchFamily="34" charset="-122"/>
                <a:cs typeface="MiSans" pitchFamily="34" charset="-120"/>
              </a:rPr>
              <a:t> </a:t>
            </a:r>
            <a:endParaRPr lang="en-US" altLang="zh-CN"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P543</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二、</a:t>
            </a:r>
            <a:r>
              <a:rPr lang="en-US" altLang="zh-CN" b="1" dirty="0">
                <a:solidFill>
                  <a:schemeClr val="tx1"/>
                </a:solidFill>
              </a:rPr>
              <a:t>8.</a:t>
            </a:r>
            <a:r>
              <a:rPr lang="zh-CN" altLang="en-US" b="1" dirty="0">
                <a:solidFill>
                  <a:schemeClr val="tx1"/>
                </a:solidFill>
              </a:rPr>
              <a:t>小区路灯安装定额包括灯柱、灯架、灯具安装；成品小区路灯基础安装包括基础土方施工，现浇混凝土小区路灯基础及土方施工执行《安徽省建筑工程计价定额》相应项目。</a:t>
            </a:r>
            <a:endParaRPr lang="zh-CN" altLang="en-US"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二、</a:t>
            </a:r>
            <a:r>
              <a:rPr lang="en-US" altLang="zh-CN" b="1" dirty="0">
                <a:solidFill>
                  <a:schemeClr val="tx1"/>
                </a:solidFill>
              </a:rPr>
              <a:t>8.</a:t>
            </a:r>
            <a:r>
              <a:rPr lang="zh-CN" altLang="en-US" b="1" dirty="0">
                <a:solidFill>
                  <a:schemeClr val="tx1"/>
                </a:solidFill>
              </a:rPr>
              <a:t>路灯安装定额包括灯柱、灯架、灯具安装；混凝土基础及土方施工执行《安徽省建筑工程计价定额》相应项目。</a:t>
            </a:r>
            <a:endParaRPr lang="zh-CN" altLang="en-US" b="1" dirty="0">
              <a:solidFill>
                <a:schemeClr val="tx1"/>
              </a:solidFill>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789555" y="3536315"/>
            <a:ext cx="7176770"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07465"/>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09</a:t>
            </a:r>
            <a:endParaRPr lang="en-US" sz="1600" dirty="0"/>
          </a:p>
        </p:txBody>
      </p:sp>
      <p:sp>
        <p:nvSpPr>
          <p:cNvPr id="6" name="Text 1"/>
          <p:cNvSpPr/>
          <p:nvPr/>
        </p:nvSpPr>
        <p:spPr>
          <a:xfrm>
            <a:off x="2693670" y="3643630"/>
            <a:ext cx="6919595" cy="521970"/>
          </a:xfrm>
          <a:prstGeom prst="rect">
            <a:avLst/>
          </a:prstGeom>
          <a:noFill/>
        </p:spPr>
        <p:txBody>
          <a:bodyPr wrap="square" lIns="0" tIns="0" rIns="0" bIns="0" rtlCol="0" anchor="t"/>
          <a:lstStyle/>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《安徽省安装工程计价定额</a:t>
            </a:r>
            <a:r>
              <a:rPr lang="en-US" altLang="zh-CN" sz="3400" dirty="0">
                <a:solidFill>
                  <a:srgbClr val="0D0D0D"/>
                </a:solidFill>
                <a:latin typeface="MiSans" pitchFamily="34" charset="-122"/>
                <a:ea typeface="MiSans" pitchFamily="34" charset="-122"/>
                <a:cs typeface="MiSans" pitchFamily="34" charset="-120"/>
              </a:rPr>
              <a:t>(</a:t>
            </a:r>
            <a:r>
              <a:rPr lang="zh-CN" altLang="en-US" sz="3400" dirty="0">
                <a:solidFill>
                  <a:srgbClr val="0D0D0D"/>
                </a:solidFill>
                <a:latin typeface="MiSans" pitchFamily="34" charset="-122"/>
                <a:ea typeface="MiSans" pitchFamily="34" charset="-122"/>
                <a:cs typeface="MiSans" pitchFamily="34" charset="-120"/>
              </a:rPr>
              <a:t>第六册</a:t>
            </a:r>
            <a:r>
              <a:rPr lang="en-US" altLang="zh-CN" sz="3400" dirty="0">
                <a:solidFill>
                  <a:srgbClr val="0D0D0D"/>
                </a:solidFill>
                <a:latin typeface="MiSans" pitchFamily="34" charset="-122"/>
                <a:ea typeface="MiSans" pitchFamily="34" charset="-122"/>
                <a:cs typeface="MiSans" pitchFamily="34" charset="-120"/>
              </a:rPr>
              <a:t>)</a:t>
            </a:r>
            <a:endParaRPr lang="en-US" altLang="zh-CN" sz="3400" dirty="0">
              <a:solidFill>
                <a:srgbClr val="0D0D0D"/>
              </a:solidFill>
              <a:latin typeface="MiSans" pitchFamily="34" charset="-122"/>
              <a:ea typeface="MiSans" pitchFamily="34" charset="-122"/>
              <a:cs typeface="MiSans" pitchFamily="34" charset="-120"/>
            </a:endParaRPr>
          </a:p>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自动化控制仪表安装工程》</a:t>
            </a:r>
            <a:endParaRPr lang="zh-CN" alt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第十四章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照明器具工程</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800" dirty="0">
                <a:solidFill>
                  <a:srgbClr val="0439E1"/>
                </a:solidFill>
                <a:latin typeface="MiSans" pitchFamily="34" charset="-122"/>
                <a:ea typeface="MiSans" pitchFamily="34" charset="-122"/>
                <a:cs typeface="MiSans" pitchFamily="34" charset="-120"/>
              </a:rPr>
              <a:t>册说明</a:t>
            </a:r>
            <a:r>
              <a:rPr lang="en-US" altLang="zh-CN" sz="2800" dirty="0">
                <a:solidFill>
                  <a:srgbClr val="0439E1"/>
                </a:solidFill>
                <a:latin typeface="MiSans" pitchFamily="34" charset="-122"/>
                <a:ea typeface="MiSans" pitchFamily="34" charset="-122"/>
                <a:cs typeface="MiSans" pitchFamily="34" charset="-120"/>
              </a:rPr>
              <a:t>  </a:t>
            </a:r>
            <a:endParaRPr lang="en-US" altLang="zh-CN" sz="28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三、</a:t>
            </a:r>
            <a:r>
              <a:rPr lang="en-US" altLang="zh-CN" b="1" dirty="0">
                <a:solidFill>
                  <a:schemeClr val="tx1"/>
                </a:solidFill>
              </a:rPr>
              <a:t>3. </a:t>
            </a:r>
            <a:r>
              <a:rPr lang="zh-CN" altLang="en-US" b="1" dirty="0">
                <a:solidFill>
                  <a:schemeClr val="tx1"/>
                </a:solidFill>
              </a:rPr>
              <a:t>管道上安装流量计、调节阀、电磁阀、节流装置、取源部件等，及在管道上开孔焊接部件，管道切断、法兰焊接、短管加拆等执行第八册《工业管道工程》相应项目。</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三、</a:t>
            </a:r>
            <a:r>
              <a:rPr lang="en-US" altLang="zh-CN" b="1" dirty="0">
                <a:solidFill>
                  <a:schemeClr val="tx1"/>
                </a:solidFill>
              </a:rPr>
              <a:t>3. </a:t>
            </a:r>
            <a:r>
              <a:rPr lang="zh-CN" altLang="en-US" b="1" dirty="0">
                <a:solidFill>
                  <a:schemeClr val="tx1"/>
                </a:solidFill>
              </a:rPr>
              <a:t>管道上安装流量计、调节阀、电磁阀、节流装置、取源部件等，及在管道上开孔焊接部件，管道切断、法兰焊接、短管加拆等执行第八册《工业管道工程》相应项目，</a:t>
            </a:r>
            <a:r>
              <a:rPr lang="zh-CN" altLang="en-US" b="1" dirty="0">
                <a:solidFill>
                  <a:srgbClr val="FF0000"/>
                </a:solidFill>
              </a:rPr>
              <a:t>电动调节阀安装执行第五册《建筑智能化工程》相应项目。</a:t>
            </a:r>
            <a:endParaRPr lang="zh-CN" altLang="en-US" b="1" dirty="0">
              <a:solidFill>
                <a:srgbClr val="FF0000"/>
              </a:solidFill>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789555" y="3536315"/>
            <a:ext cx="7176770"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07465"/>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10</a:t>
            </a:r>
            <a:endParaRPr lang="en-US" sz="1600" dirty="0"/>
          </a:p>
        </p:txBody>
      </p:sp>
      <p:sp>
        <p:nvSpPr>
          <p:cNvPr id="6" name="Text 1"/>
          <p:cNvSpPr/>
          <p:nvPr/>
        </p:nvSpPr>
        <p:spPr>
          <a:xfrm>
            <a:off x="2693670" y="3643630"/>
            <a:ext cx="6919595" cy="521970"/>
          </a:xfrm>
          <a:prstGeom prst="rect">
            <a:avLst/>
          </a:prstGeom>
          <a:noFill/>
        </p:spPr>
        <p:txBody>
          <a:bodyPr wrap="square" lIns="0" tIns="0" rIns="0" bIns="0" rtlCol="0" anchor="t"/>
          <a:lstStyle/>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《安徽省安装工程计价定额</a:t>
            </a:r>
            <a:r>
              <a:rPr lang="en-US" altLang="zh-CN" sz="3400" dirty="0">
                <a:solidFill>
                  <a:srgbClr val="0D0D0D"/>
                </a:solidFill>
                <a:latin typeface="MiSans" pitchFamily="34" charset="-122"/>
                <a:ea typeface="MiSans" pitchFamily="34" charset="-122"/>
                <a:cs typeface="MiSans" pitchFamily="34" charset="-120"/>
              </a:rPr>
              <a:t>(</a:t>
            </a:r>
            <a:r>
              <a:rPr lang="zh-CN" altLang="en-US" sz="3400" dirty="0">
                <a:solidFill>
                  <a:srgbClr val="0D0D0D"/>
                </a:solidFill>
                <a:latin typeface="MiSans" pitchFamily="34" charset="-122"/>
                <a:ea typeface="MiSans" pitchFamily="34" charset="-122"/>
                <a:cs typeface="MiSans" pitchFamily="34" charset="-120"/>
              </a:rPr>
              <a:t>第七册</a:t>
            </a:r>
            <a:r>
              <a:rPr lang="en-US" altLang="zh-CN" sz="3400" dirty="0">
                <a:solidFill>
                  <a:srgbClr val="0D0D0D"/>
                </a:solidFill>
                <a:latin typeface="MiSans" pitchFamily="34" charset="-122"/>
                <a:ea typeface="MiSans" pitchFamily="34" charset="-122"/>
                <a:cs typeface="MiSans" pitchFamily="34" charset="-120"/>
              </a:rPr>
              <a:t>)</a:t>
            </a:r>
            <a:endParaRPr lang="en-US" altLang="zh-CN" sz="3400" dirty="0">
              <a:solidFill>
                <a:srgbClr val="0D0D0D"/>
              </a:solidFill>
              <a:latin typeface="MiSans" pitchFamily="34" charset="-122"/>
              <a:ea typeface="MiSans" pitchFamily="34" charset="-122"/>
              <a:cs typeface="MiSans" pitchFamily="34" charset="-120"/>
            </a:endParaRPr>
          </a:p>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通风空调工程》</a:t>
            </a:r>
            <a:endParaRPr lang="zh-CN" alt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第二章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通风管道制作安装</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sz="1600" b="1" dirty="0">
                <a:solidFill>
                  <a:schemeClr val="tx1"/>
                </a:solidFill>
              </a:rPr>
              <a:t>调整内容：</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、原</a:t>
            </a:r>
            <a:r>
              <a:rPr lang="en-US" altLang="zh-CN" sz="1600" b="1" dirty="0">
                <a:solidFill>
                  <a:schemeClr val="tx1"/>
                </a:solidFill>
              </a:rPr>
              <a:t>P43</a:t>
            </a:r>
            <a:r>
              <a:rPr lang="zh-CN" altLang="en-US" sz="1600" b="1" dirty="0">
                <a:solidFill>
                  <a:schemeClr val="tx1"/>
                </a:solidFill>
              </a:rPr>
              <a:t>页：</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一、薄钢板风管、净化风管、不锈钢风管、铝板风管、塑料风管、玻璃钢风管、复合型风管按设计图示规</a:t>
            </a:r>
            <a:r>
              <a:rPr lang="en-US" altLang="zh-CN" sz="1600" b="1" dirty="0">
                <a:solidFill>
                  <a:schemeClr val="tx1"/>
                </a:solidFill>
              </a:rPr>
              <a:t> </a:t>
            </a:r>
            <a:r>
              <a:rPr lang="zh-CN" altLang="en-US" sz="1600" b="1" dirty="0">
                <a:solidFill>
                  <a:schemeClr val="tx1"/>
                </a:solidFill>
              </a:rPr>
              <a:t>格以展开面积计算，以</a:t>
            </a:r>
            <a:r>
              <a:rPr lang="en-US" altLang="zh-CN" sz="1600" b="1" dirty="0">
                <a:solidFill>
                  <a:schemeClr val="tx1"/>
                </a:solidFill>
              </a:rPr>
              <a:t>“</a:t>
            </a:r>
            <a:r>
              <a:rPr lang="zh-CN" altLang="en-US" sz="1600" b="1" dirty="0">
                <a:solidFill>
                  <a:schemeClr val="tx1"/>
                </a:solidFill>
              </a:rPr>
              <a:t>㎡</a:t>
            </a:r>
            <a:r>
              <a:rPr lang="en-US" altLang="zh-CN" sz="1600" b="1" dirty="0">
                <a:solidFill>
                  <a:schemeClr val="tx1"/>
                </a:solidFill>
              </a:rPr>
              <a:t>”</a:t>
            </a:r>
            <a:r>
              <a:rPr lang="zh-CN" altLang="en-US" sz="1600" b="1" dirty="0">
                <a:solidFill>
                  <a:schemeClr val="tx1"/>
                </a:solidFill>
              </a:rPr>
              <a:t>为计量单位。不扣除检查孔、测定孔、送风口、吸风口等所占面积。风管展开面积不计算风管、管口重叠部分面积。</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调整后：</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一、薄钢板风管、净化风管、不锈钢风管、铝板风管、塑料风管、玻璃钢风管、复合型风管按设计图示规格以展开面积计算，</a:t>
            </a:r>
            <a:r>
              <a:rPr lang="zh-CN" altLang="en-US" sz="1600" b="1" dirty="0">
                <a:solidFill>
                  <a:srgbClr val="FF0000"/>
                </a:solidFill>
              </a:rPr>
              <a:t>风管堵板</a:t>
            </a:r>
            <a:r>
              <a:rPr lang="zh-CN" altLang="en-US" sz="1600" b="1" dirty="0">
                <a:solidFill>
                  <a:schemeClr val="tx1"/>
                </a:solidFill>
              </a:rPr>
              <a:t>计入风管面积，以</a:t>
            </a:r>
            <a:r>
              <a:rPr lang="en-US" altLang="zh-CN" sz="1600" b="1" dirty="0">
                <a:solidFill>
                  <a:schemeClr val="tx1"/>
                </a:solidFill>
              </a:rPr>
              <a:t>“</a:t>
            </a:r>
            <a:r>
              <a:rPr lang="zh-CN" altLang="en-US" sz="1600" b="1" dirty="0">
                <a:solidFill>
                  <a:schemeClr val="tx1"/>
                </a:solidFill>
              </a:rPr>
              <a:t>㎡</a:t>
            </a:r>
            <a:r>
              <a:rPr lang="en-US" altLang="zh-CN" sz="1600" b="1" dirty="0">
                <a:solidFill>
                  <a:schemeClr val="tx1"/>
                </a:solidFill>
              </a:rPr>
              <a:t>”</a:t>
            </a:r>
            <a:r>
              <a:rPr lang="zh-CN" altLang="en-US" sz="1600" b="1" dirty="0">
                <a:solidFill>
                  <a:schemeClr val="tx1"/>
                </a:solidFill>
              </a:rPr>
              <a:t>为计量单位。不扣除检查孔、测定孔、送风口、吸风口等所占面积。风管展开面积不计算风管、管口重叠部分面积。</a:t>
            </a:r>
            <a:endParaRPr lang="zh-CN" altLang="en-US" sz="1600" b="1" dirty="0">
              <a:solidFill>
                <a:schemeClr val="tx1"/>
              </a:solidFill>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789555" y="3536315"/>
            <a:ext cx="7176770"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07465"/>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11</a:t>
            </a:r>
            <a:endParaRPr lang="en-US" sz="1600" dirty="0"/>
          </a:p>
        </p:txBody>
      </p:sp>
      <p:sp>
        <p:nvSpPr>
          <p:cNvPr id="6" name="Text 1"/>
          <p:cNvSpPr/>
          <p:nvPr/>
        </p:nvSpPr>
        <p:spPr>
          <a:xfrm>
            <a:off x="2502535" y="3643630"/>
            <a:ext cx="7232015" cy="521970"/>
          </a:xfrm>
          <a:prstGeom prst="rect">
            <a:avLst/>
          </a:prstGeom>
          <a:noFill/>
        </p:spPr>
        <p:txBody>
          <a:bodyPr wrap="square" lIns="0" tIns="0" rIns="0" bIns="0" rtlCol="0" anchor="t"/>
          <a:lstStyle/>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《安徽省安装工程计价定额</a:t>
            </a:r>
            <a:r>
              <a:rPr lang="en-US" altLang="zh-CN" sz="3400" dirty="0">
                <a:solidFill>
                  <a:srgbClr val="0D0D0D"/>
                </a:solidFill>
                <a:latin typeface="MiSans" pitchFamily="34" charset="-122"/>
                <a:ea typeface="MiSans" pitchFamily="34" charset="-122"/>
                <a:cs typeface="MiSans" pitchFamily="34" charset="-120"/>
              </a:rPr>
              <a:t>(</a:t>
            </a:r>
            <a:r>
              <a:rPr lang="zh-CN" altLang="en-US" sz="3400" dirty="0">
                <a:solidFill>
                  <a:srgbClr val="0D0D0D"/>
                </a:solidFill>
                <a:latin typeface="MiSans" pitchFamily="34" charset="-122"/>
                <a:ea typeface="MiSans" pitchFamily="34" charset="-122"/>
                <a:cs typeface="MiSans" pitchFamily="34" charset="-120"/>
              </a:rPr>
              <a:t>第八册</a:t>
            </a:r>
            <a:r>
              <a:rPr lang="en-US" altLang="zh-CN" sz="3400" dirty="0">
                <a:solidFill>
                  <a:srgbClr val="0D0D0D"/>
                </a:solidFill>
                <a:latin typeface="MiSans" pitchFamily="34" charset="-122"/>
                <a:ea typeface="MiSans" pitchFamily="34" charset="-122"/>
                <a:cs typeface="MiSans" pitchFamily="34" charset="-120"/>
              </a:rPr>
              <a:t>) </a:t>
            </a:r>
            <a:r>
              <a:rPr lang="zh-CN" altLang="en-US" sz="3400" dirty="0">
                <a:solidFill>
                  <a:srgbClr val="0D0D0D"/>
                </a:solidFill>
                <a:latin typeface="MiSans" pitchFamily="34" charset="-122"/>
                <a:ea typeface="MiSans" pitchFamily="34" charset="-122"/>
                <a:cs typeface="MiSans" pitchFamily="34" charset="-120"/>
              </a:rPr>
              <a:t>工业管道工程》</a:t>
            </a:r>
            <a:endParaRPr lang="zh-CN" alt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册说明</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9" name="Text 3"/>
          <p:cNvSpPr/>
          <p:nvPr/>
        </p:nvSpPr>
        <p:spPr>
          <a:xfrm>
            <a:off x="2449830" y="1588135"/>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endParaRPr lang="zh-CN" altLang="en-US" b="1" dirty="0">
              <a:solidFill>
                <a:srgbClr val="FF0000"/>
              </a:solidFill>
            </a:endParaRPr>
          </a:p>
        </p:txBody>
      </p:sp>
      <p:sp>
        <p:nvSpPr>
          <p:cNvPr id="1073742861" name="矩形 1073742860"/>
          <p:cNvSpPr/>
          <p:nvPr/>
        </p:nvSpPr>
        <p:spPr>
          <a:xfrm>
            <a:off x="2449830" y="2489835"/>
            <a:ext cx="4743450" cy="157543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sz="1800" dirty="0"/>
              <a:t>调整前： </a:t>
            </a:r>
            <a:endParaRPr lang="zh-CN" altLang="en-US" sz="1800" dirty="0"/>
          </a:p>
          <a:p>
            <a:r>
              <a:rPr lang="zh-CN" altLang="en-US" sz="1800" dirty="0"/>
              <a:t>六、5.单件重100kg以上的管道支、吊架制作 </a:t>
            </a:r>
            <a:endParaRPr lang="zh-CN" altLang="en-US" sz="1800" dirty="0"/>
          </a:p>
          <a:p>
            <a:r>
              <a:rPr lang="zh-CN" altLang="en-US" sz="1800" dirty="0"/>
              <a:t>与安装，管道预制钢平台的搭拆执行第三册 </a:t>
            </a:r>
            <a:endParaRPr lang="zh-CN" altLang="en-US" sz="1800" dirty="0"/>
          </a:p>
          <a:p>
            <a:r>
              <a:rPr lang="zh-CN" altLang="en-US" sz="1800" dirty="0"/>
              <a:t>《静置设备与工艺金属结构制作安装工程》相 应项目。</a:t>
            </a:r>
            <a:endParaRPr lang="zh-CN" altLang="en-US" sz="1800" dirty="0"/>
          </a:p>
          <a:p>
            <a:endParaRPr lang="zh-CN" altLang="en-US"/>
          </a:p>
          <a:p>
            <a:endParaRPr lang="zh-CN" altLang="en-US"/>
          </a:p>
        </p:txBody>
      </p:sp>
      <p:sp>
        <p:nvSpPr>
          <p:cNvPr id="1073742862" name="矩形 1073742861"/>
          <p:cNvSpPr/>
          <p:nvPr/>
        </p:nvSpPr>
        <p:spPr>
          <a:xfrm>
            <a:off x="2449830" y="4384675"/>
            <a:ext cx="8876030" cy="154368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a:t>调整后： </a:t>
            </a:r>
            <a:endParaRPr lang="zh-CN" altLang="en-US"/>
          </a:p>
          <a:p>
            <a:r>
              <a:rPr lang="zh-CN" altLang="en-US"/>
              <a:t>六、5.单件重</a:t>
            </a:r>
            <a:r>
              <a:rPr lang="zh-CN" altLang="en-US">
                <a:solidFill>
                  <a:srgbClr val="FF0000"/>
                </a:solidFill>
              </a:rPr>
              <a:t>50kg以上</a:t>
            </a:r>
            <a:r>
              <a:rPr lang="zh-CN" altLang="en-US"/>
              <a:t>的管道支、吊架制作与安装，管道预制钢平台的搭拆执行第三册《静置设备与工艺金属结构制作安装工程》相应项目，采用不锈钢材质时，定额基价乘以</a:t>
            </a:r>
            <a:r>
              <a:rPr lang="zh-CN" altLang="en-US">
                <a:solidFill>
                  <a:srgbClr val="FF0000"/>
                </a:solidFill>
              </a:rPr>
              <a:t>系数1.1</a:t>
            </a:r>
            <a:r>
              <a:rPr lang="zh-CN" altLang="en-US"/>
              <a:t>，主材可换算。</a:t>
            </a:r>
            <a:endParaRPr lang="zh-CN" altLang="en-US"/>
          </a:p>
          <a:p>
            <a:endParaRPr lang="zh-CN" altLang="en-US"/>
          </a:p>
          <a:p>
            <a:endParaRPr lang="zh-CN" altLang="en-US"/>
          </a:p>
        </p:txBody>
      </p:sp>
      <p:pic>
        <p:nvPicPr>
          <p:cNvPr id="1073742863" name="图片 1073742862"/>
          <p:cNvPicPr>
            <a:picLocks noChangeAspect="1"/>
          </p:cNvPicPr>
          <p:nvPr/>
        </p:nvPicPr>
        <p:blipFill>
          <a:blip r:embed="rId3"/>
          <a:stretch>
            <a:fillRect/>
          </a:stretch>
        </p:blipFill>
        <p:spPr>
          <a:xfrm>
            <a:off x="7273608" y="1931670"/>
            <a:ext cx="4393565" cy="2133600"/>
          </a:xfrm>
          <a:prstGeom prst="rect">
            <a:avLst/>
          </a:prstGeom>
          <a:noFill/>
          <a:ln w="9525">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897505" y="3536315"/>
            <a:ext cx="6823710" cy="73660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12863"/>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01</a:t>
            </a:r>
            <a:endParaRPr lang="en-US" sz="1600" dirty="0"/>
          </a:p>
        </p:txBody>
      </p:sp>
      <p:sp>
        <p:nvSpPr>
          <p:cNvPr id="6" name="Text 1"/>
          <p:cNvSpPr/>
          <p:nvPr/>
        </p:nvSpPr>
        <p:spPr>
          <a:xfrm>
            <a:off x="3005773" y="3643630"/>
            <a:ext cx="6607175" cy="521970"/>
          </a:xfrm>
          <a:prstGeom prst="rect">
            <a:avLst/>
          </a:prstGeom>
          <a:noFill/>
        </p:spPr>
        <p:txBody>
          <a:bodyPr wrap="square" lIns="0" tIns="0" rIns="0" bIns="0" rtlCol="0" anchor="t"/>
          <a:lstStyle/>
          <a:p>
            <a:pPr algn="ctr">
              <a:lnSpc>
                <a:spcPct val="100000"/>
              </a:lnSpc>
            </a:pPr>
            <a:r>
              <a:rPr lang="en-US" sz="3400" dirty="0">
                <a:solidFill>
                  <a:srgbClr val="0D0D0D"/>
                </a:solidFill>
                <a:latin typeface="MiSans" pitchFamily="34" charset="-122"/>
                <a:ea typeface="MiSans" pitchFamily="34" charset="-122"/>
                <a:cs typeface="MiSans" pitchFamily="34" charset="-120"/>
              </a:rPr>
              <a:t>《安徽省建设工程费用定额》</a:t>
            </a:r>
            <a:endParaRPr 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503170" y="3536315"/>
            <a:ext cx="7463155"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07465"/>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12</a:t>
            </a:r>
            <a:endParaRPr lang="en-US" sz="1600" dirty="0"/>
          </a:p>
        </p:txBody>
      </p:sp>
      <p:sp>
        <p:nvSpPr>
          <p:cNvPr id="6" name="Text 1"/>
          <p:cNvSpPr/>
          <p:nvPr/>
        </p:nvSpPr>
        <p:spPr>
          <a:xfrm>
            <a:off x="2502535" y="3643630"/>
            <a:ext cx="7232015" cy="521970"/>
          </a:xfrm>
          <a:prstGeom prst="rect">
            <a:avLst/>
          </a:prstGeom>
          <a:noFill/>
        </p:spPr>
        <p:txBody>
          <a:bodyPr wrap="square" lIns="0" tIns="0" rIns="0" bIns="0" rtlCol="0" anchor="t"/>
          <a:lstStyle/>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《安徽省安装工程计价定额（第九册）</a:t>
            </a:r>
            <a:endParaRPr lang="zh-CN" altLang="en-US" sz="3400" dirty="0">
              <a:solidFill>
                <a:srgbClr val="0D0D0D"/>
              </a:solidFill>
              <a:latin typeface="MiSans" pitchFamily="34" charset="-122"/>
              <a:ea typeface="MiSans" pitchFamily="34" charset="-122"/>
              <a:cs typeface="MiSans" pitchFamily="34" charset="-120"/>
            </a:endParaRPr>
          </a:p>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消防工程修编版》</a:t>
            </a:r>
            <a:endParaRPr lang="zh-CN" alt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第六章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其他</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说明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P143</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调整前：</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一、本章内容包括消防用户信息传输装置、智能末端试水装置、高压细水雾灭火系统、挡烟垂壁、防火门</a:t>
            </a:r>
            <a:r>
              <a:rPr lang="en-US" altLang="zh-CN" b="1" dirty="0">
                <a:solidFill>
                  <a:schemeClr val="tx1"/>
                </a:solidFill>
              </a:rPr>
              <a:t> </a:t>
            </a:r>
            <a:r>
              <a:rPr lang="zh-CN" altLang="en-US" b="1" dirty="0">
                <a:solidFill>
                  <a:schemeClr val="tx1"/>
                </a:solidFill>
              </a:rPr>
              <a:t>窗、防火卷帘门、防火涂料等安装工程。</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调整后：</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一、本章内容包括消防用户信息传输装置、智能末端试水装置、高压细水雾灭火系统、挡烟垂壁、防火涂料等安装工程。</a:t>
            </a:r>
            <a:endParaRPr lang="zh-CN" altLang="en-US" b="1" dirty="0">
              <a:solidFill>
                <a:schemeClr val="tx1"/>
              </a:solidFill>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sym typeface="+mn-ea"/>
              </a:rPr>
              <a:t>第六章</a:t>
            </a:r>
            <a:r>
              <a:rPr lang="en-US" altLang="zh-CN" sz="3000" dirty="0">
                <a:solidFill>
                  <a:srgbClr val="0D0D0D"/>
                </a:solidFill>
                <a:latin typeface="MiSans" pitchFamily="34" charset="-122"/>
                <a:ea typeface="MiSans" pitchFamily="34" charset="-122"/>
                <a:cs typeface="MiSans" pitchFamily="34" charset="-120"/>
                <a:sym typeface="+mn-ea"/>
              </a:rPr>
              <a:t> </a:t>
            </a:r>
            <a:r>
              <a:rPr lang="zh-CN" altLang="en-US" sz="3000" dirty="0">
                <a:solidFill>
                  <a:srgbClr val="0D0D0D"/>
                </a:solidFill>
                <a:latin typeface="MiSans" pitchFamily="34" charset="-122"/>
                <a:ea typeface="MiSans" pitchFamily="34" charset="-122"/>
                <a:cs typeface="MiSans" pitchFamily="34" charset="-120"/>
                <a:sym typeface="+mn-ea"/>
              </a:rPr>
              <a:t>其他</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工程量计算规则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874010" y="1992630"/>
            <a:ext cx="8025765" cy="4248785"/>
          </a:xfrm>
          <a:prstGeom prst="rect">
            <a:avLst/>
          </a:prstGeom>
          <a:noFill/>
        </p:spPr>
        <p:txBody>
          <a:bodyPr wrap="square" lIns="0" tIns="0" rIns="0" bIns="0" rtlCol="0" anchor="t"/>
          <a:lstStyle/>
          <a:p>
            <a:pPr algn="just">
              <a:lnSpc>
                <a:spcPct val="150000"/>
              </a:lnSpc>
            </a:pPr>
            <a:r>
              <a:rPr lang="zh-CN" altLang="en-US" sz="1600" b="1" dirty="0">
                <a:solidFill>
                  <a:schemeClr val="tx1"/>
                </a:solidFill>
              </a:rPr>
              <a:t>删除内容：</a:t>
            </a:r>
            <a:r>
              <a:rPr lang="en-US" altLang="zh-CN" sz="1600" b="1" dirty="0">
                <a:solidFill>
                  <a:schemeClr val="tx1"/>
                </a:solidFill>
              </a:rPr>
              <a:t> </a:t>
            </a:r>
            <a:endParaRPr lang="en-US" altLang="zh-CN" sz="1600" b="1" dirty="0">
              <a:solidFill>
                <a:schemeClr val="tx1"/>
              </a:solidFill>
            </a:endParaRPr>
          </a:p>
          <a:p>
            <a:pPr algn="just">
              <a:lnSpc>
                <a:spcPct val="150000"/>
              </a:lnSpc>
            </a:pPr>
            <a:r>
              <a:rPr lang="en-US" altLang="zh-CN" sz="1600" b="1" dirty="0">
                <a:solidFill>
                  <a:schemeClr val="tx1"/>
                </a:solidFill>
              </a:rPr>
              <a:t>1</a:t>
            </a:r>
            <a:r>
              <a:rPr lang="zh-CN" altLang="en-US" sz="1600" b="1" dirty="0">
                <a:solidFill>
                  <a:schemeClr val="tx1"/>
                </a:solidFill>
              </a:rPr>
              <a:t>、原</a:t>
            </a:r>
            <a:r>
              <a:rPr lang="en-US" altLang="zh-CN" sz="1600" b="1" dirty="0">
                <a:solidFill>
                  <a:schemeClr val="tx1"/>
                </a:solidFill>
              </a:rPr>
              <a:t>P144</a:t>
            </a:r>
            <a:r>
              <a:rPr lang="zh-CN" altLang="en-US" sz="1600" b="1" dirty="0">
                <a:solidFill>
                  <a:schemeClr val="tx1"/>
                </a:solidFill>
              </a:rPr>
              <a:t>页：</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五、成品防火门、防火窗按设计图示尺寸以框外围面积计算，以</a:t>
            </a:r>
            <a:r>
              <a:rPr lang="en-US" altLang="zh-CN" sz="1600" b="1" dirty="0">
                <a:solidFill>
                  <a:schemeClr val="tx1"/>
                </a:solidFill>
              </a:rPr>
              <a:t>“10</a:t>
            </a:r>
            <a:r>
              <a:rPr lang="zh-CN" altLang="en-US" sz="1600" b="1" dirty="0">
                <a:solidFill>
                  <a:schemeClr val="tx1"/>
                </a:solidFill>
              </a:rPr>
              <a:t>㎡</a:t>
            </a:r>
            <a:r>
              <a:rPr lang="en-US" altLang="zh-CN" sz="1600" b="1" dirty="0">
                <a:solidFill>
                  <a:schemeClr val="tx1"/>
                </a:solidFill>
              </a:rPr>
              <a:t>”</a:t>
            </a:r>
            <a:r>
              <a:rPr lang="zh-CN" altLang="en-US" sz="1600" b="1" dirty="0">
                <a:solidFill>
                  <a:schemeClr val="tx1"/>
                </a:solidFill>
              </a:rPr>
              <a:t>为计量单位。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六、防火卷帘门按设计图示卷帘门宽度乘以卷帘门高度（包括卷帘箱高度）以面积计算，以</a:t>
            </a:r>
            <a:r>
              <a:rPr lang="en-US" altLang="zh-CN" sz="1600" b="1" dirty="0">
                <a:solidFill>
                  <a:schemeClr val="tx1"/>
                </a:solidFill>
              </a:rPr>
              <a:t>“</a:t>
            </a:r>
            <a:r>
              <a:rPr lang="zh-CN" altLang="en-US" sz="1600" b="1" dirty="0">
                <a:solidFill>
                  <a:schemeClr val="tx1"/>
                </a:solidFill>
              </a:rPr>
              <a:t>㎡</a:t>
            </a:r>
            <a:r>
              <a:rPr lang="en-US" altLang="zh-CN" sz="1600" b="1" dirty="0">
                <a:solidFill>
                  <a:schemeClr val="tx1"/>
                </a:solidFill>
              </a:rPr>
              <a:t>”</a:t>
            </a:r>
            <a:r>
              <a:rPr lang="zh-CN" altLang="en-US" sz="1600" b="1" dirty="0">
                <a:solidFill>
                  <a:schemeClr val="tx1"/>
                </a:solidFill>
              </a:rPr>
              <a:t>为计量单位。防火卷帘电动装置安装按设计图示数量计算，以</a:t>
            </a:r>
            <a:r>
              <a:rPr lang="en-US" altLang="zh-CN" sz="1600" b="1" dirty="0">
                <a:solidFill>
                  <a:schemeClr val="tx1"/>
                </a:solidFill>
              </a:rPr>
              <a:t>“</a:t>
            </a:r>
            <a:r>
              <a:rPr lang="zh-CN" altLang="en-US" sz="1600" b="1" dirty="0">
                <a:solidFill>
                  <a:schemeClr val="tx1"/>
                </a:solidFill>
              </a:rPr>
              <a:t>套</a:t>
            </a:r>
            <a:r>
              <a:rPr lang="en-US" altLang="zh-CN" sz="1600" b="1" dirty="0">
                <a:solidFill>
                  <a:schemeClr val="tx1"/>
                </a:solidFill>
              </a:rPr>
              <a:t>”</a:t>
            </a:r>
            <a:r>
              <a:rPr lang="zh-CN" altLang="en-US" sz="1600" b="1" dirty="0">
                <a:solidFill>
                  <a:schemeClr val="tx1"/>
                </a:solidFill>
              </a:rPr>
              <a:t>为计量单位。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七、钢质防火门框灌浆，按设计图示数量计算，以</a:t>
            </a:r>
            <a:r>
              <a:rPr lang="en-US" altLang="zh-CN" sz="1600" b="1" dirty="0">
                <a:solidFill>
                  <a:schemeClr val="tx1"/>
                </a:solidFill>
              </a:rPr>
              <a:t>“m</a:t>
            </a:r>
            <a:r>
              <a:rPr lang="en-US" altLang="en-US" sz="1600" b="1" dirty="0">
                <a:solidFill>
                  <a:schemeClr val="tx1"/>
                </a:solidFill>
              </a:rPr>
              <a:t>³</a:t>
            </a:r>
            <a:r>
              <a:rPr lang="en-US" altLang="zh-CN" sz="1600" b="1" dirty="0">
                <a:solidFill>
                  <a:schemeClr val="tx1"/>
                </a:solidFill>
              </a:rPr>
              <a:t>”</a:t>
            </a:r>
            <a:r>
              <a:rPr lang="zh-CN" altLang="en-US" sz="1600" b="1" dirty="0">
                <a:solidFill>
                  <a:schemeClr val="tx1"/>
                </a:solidFill>
              </a:rPr>
              <a:t>为计量单位。</a:t>
            </a:r>
            <a:r>
              <a:rPr lang="en-US" altLang="zh-CN" sz="1600" b="1" dirty="0">
                <a:solidFill>
                  <a:schemeClr val="tx1"/>
                </a:solidFill>
              </a:rPr>
              <a:t> </a:t>
            </a:r>
            <a:endParaRPr lang="en-US" altLang="zh-CN" sz="1600" b="1" dirty="0">
              <a:solidFill>
                <a:schemeClr val="tx1"/>
              </a:solidFill>
            </a:endParaRPr>
          </a:p>
          <a:p>
            <a:pPr algn="just">
              <a:lnSpc>
                <a:spcPct val="150000"/>
              </a:lnSpc>
            </a:pPr>
            <a:r>
              <a:rPr lang="zh-CN" altLang="en-US" sz="1600" b="1" dirty="0">
                <a:solidFill>
                  <a:schemeClr val="tx1"/>
                </a:solidFill>
              </a:rPr>
              <a:t>八、木材防火涂料，按设计图示以木材表面积，以</a:t>
            </a:r>
            <a:r>
              <a:rPr lang="en-US" altLang="zh-CN" sz="1600" b="1" dirty="0">
                <a:solidFill>
                  <a:schemeClr val="tx1"/>
                </a:solidFill>
              </a:rPr>
              <a:t>“100</a:t>
            </a:r>
            <a:r>
              <a:rPr lang="zh-CN" altLang="en-US" sz="1600" b="1" dirty="0">
                <a:solidFill>
                  <a:schemeClr val="tx1"/>
                </a:solidFill>
              </a:rPr>
              <a:t>㎡</a:t>
            </a:r>
            <a:r>
              <a:rPr lang="en-US" altLang="zh-CN" sz="1600" b="1" dirty="0">
                <a:solidFill>
                  <a:schemeClr val="tx1"/>
                </a:solidFill>
              </a:rPr>
              <a:t>”</a:t>
            </a:r>
            <a:r>
              <a:rPr lang="zh-CN" altLang="en-US" sz="1600" b="1" dirty="0">
                <a:solidFill>
                  <a:schemeClr val="tx1"/>
                </a:solidFill>
              </a:rPr>
              <a:t>为计量单位。</a:t>
            </a:r>
            <a:endParaRPr lang="zh-CN" altLang="en-US" sz="1600" b="1" dirty="0">
              <a:solidFill>
                <a:schemeClr val="tx1"/>
              </a:solidFill>
            </a:endParaRPr>
          </a:p>
        </p:txBody>
      </p:sp>
      <p:pic>
        <p:nvPicPr>
          <p:cNvPr id="4" name="图片 -2147482582"/>
          <p:cNvPicPr>
            <a:picLocks noChangeAspect="1"/>
          </p:cNvPicPr>
          <p:nvPr/>
        </p:nvPicPr>
        <p:blipFill>
          <a:blip r:embed="rId3"/>
          <a:stretch>
            <a:fillRect/>
          </a:stretch>
        </p:blipFill>
        <p:spPr>
          <a:xfrm>
            <a:off x="2873693" y="4713923"/>
            <a:ext cx="5553075" cy="1247775"/>
          </a:xfrm>
          <a:prstGeom prst="rect">
            <a:avLst/>
          </a:prstGeom>
          <a:noFill/>
          <a:ln w="9525">
            <a:noFill/>
          </a:ln>
        </p:spPr>
      </p:pic>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56000"/>
          </a:blip>
          <a:stretch>
            <a:fillRect/>
          </a:stretch>
        </p:blipFill>
        <p:spPr>
          <a:xfrm>
            <a:off x="0" y="0"/>
            <a:ext cx="12191365" cy="6858000"/>
          </a:xfrm>
          <a:prstGeom prst="rect">
            <a:avLst/>
          </a:prstGeom>
        </p:spPr>
      </p:pic>
      <p:pic>
        <p:nvPicPr>
          <p:cNvPr id="3" name="Image 1" descr="https://kimi-img.moonshot.cn/pub/slides/slides_tmpl/image/25-10-09-16:35:24-d3jn7j0s8jdo4os5divg.jpg"/>
          <p:cNvPicPr>
            <a:picLocks noChangeAspect="1"/>
          </p:cNvPicPr>
          <p:nvPr/>
        </p:nvPicPr>
        <p:blipFill>
          <a:blip r:embed="rId3"/>
          <a:stretch>
            <a:fillRect/>
          </a:stretch>
        </p:blipFill>
        <p:spPr>
          <a:xfrm>
            <a:off x="2503170" y="3536315"/>
            <a:ext cx="7463155" cy="1423670"/>
          </a:xfrm>
          <a:prstGeom prst="rect">
            <a:avLst/>
          </a:prstGeom>
        </p:spPr>
      </p:pic>
      <p:pic>
        <p:nvPicPr>
          <p:cNvPr id="4" name="Image 2" descr="https://kimi-img.moonshot.cn/pub/slides/slides_tmpl/image/25-10-09-16:35:24-d3jn7j0s8jdo4os5diug.jpg"/>
          <p:cNvPicPr>
            <a:picLocks noChangeAspect="1"/>
          </p:cNvPicPr>
          <p:nvPr/>
        </p:nvPicPr>
        <p:blipFill>
          <a:blip r:embed="rId4"/>
          <a:stretch>
            <a:fillRect/>
          </a:stretch>
        </p:blipFill>
        <p:spPr>
          <a:xfrm rot="10800000">
            <a:off x="537845" y="5898515"/>
            <a:ext cx="1703705" cy="377190"/>
          </a:xfrm>
          <a:prstGeom prst="rect">
            <a:avLst/>
          </a:prstGeom>
        </p:spPr>
      </p:pic>
      <p:sp>
        <p:nvSpPr>
          <p:cNvPr id="5" name="Text 0"/>
          <p:cNvSpPr/>
          <p:nvPr/>
        </p:nvSpPr>
        <p:spPr>
          <a:xfrm>
            <a:off x="5499889" y="2317433"/>
            <a:ext cx="1618942" cy="1307465"/>
          </a:xfrm>
          <a:prstGeom prst="rect">
            <a:avLst/>
          </a:prstGeom>
          <a:noFill/>
        </p:spPr>
        <p:txBody>
          <a:bodyPr wrap="square" lIns="0" tIns="0" rIns="0" bIns="0" rtlCol="0" anchor="t">
            <a:spAutoFit/>
          </a:bodyPr>
          <a:lstStyle/>
          <a:p>
            <a:pPr algn="ctr">
              <a:lnSpc>
                <a:spcPct val="100000"/>
              </a:lnSpc>
            </a:pPr>
            <a:r>
              <a:rPr lang="en-US" sz="8500" dirty="0">
                <a:solidFill>
                  <a:srgbClr val="0439E1"/>
                </a:solidFill>
                <a:latin typeface="MiSans" pitchFamily="34" charset="-122"/>
                <a:ea typeface="MiSans" pitchFamily="34" charset="-122"/>
                <a:cs typeface="MiSans" pitchFamily="34" charset="-120"/>
              </a:rPr>
              <a:t>13</a:t>
            </a:r>
            <a:endParaRPr lang="en-US" sz="1600" dirty="0"/>
          </a:p>
        </p:txBody>
      </p:sp>
      <p:sp>
        <p:nvSpPr>
          <p:cNvPr id="6" name="Text 1"/>
          <p:cNvSpPr/>
          <p:nvPr/>
        </p:nvSpPr>
        <p:spPr>
          <a:xfrm>
            <a:off x="2502535" y="3643630"/>
            <a:ext cx="7232015" cy="521970"/>
          </a:xfrm>
          <a:prstGeom prst="rect">
            <a:avLst/>
          </a:prstGeom>
          <a:noFill/>
        </p:spPr>
        <p:txBody>
          <a:bodyPr wrap="square" lIns="0" tIns="0" rIns="0" bIns="0" rtlCol="0" anchor="t"/>
          <a:lstStyle/>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《安徽省安装工程计价定额（第十册）</a:t>
            </a:r>
            <a:endParaRPr lang="zh-CN" altLang="en-US" sz="3400" dirty="0">
              <a:solidFill>
                <a:srgbClr val="0D0D0D"/>
              </a:solidFill>
              <a:latin typeface="MiSans" pitchFamily="34" charset="-122"/>
              <a:ea typeface="MiSans" pitchFamily="34" charset="-122"/>
              <a:cs typeface="MiSans" pitchFamily="34" charset="-120"/>
            </a:endParaRPr>
          </a:p>
          <a:p>
            <a:pPr algn="ctr">
              <a:lnSpc>
                <a:spcPct val="100000"/>
              </a:lnSpc>
            </a:pPr>
            <a:r>
              <a:rPr lang="zh-CN" altLang="en-US" sz="3400" dirty="0">
                <a:solidFill>
                  <a:srgbClr val="0D0D0D"/>
                </a:solidFill>
                <a:latin typeface="MiSans" pitchFamily="34" charset="-122"/>
                <a:ea typeface="MiSans" pitchFamily="34" charset="-122"/>
                <a:cs typeface="MiSans" pitchFamily="34" charset="-120"/>
              </a:rPr>
              <a:t>给排水、采暖、燃气工程》</a:t>
            </a:r>
            <a:endParaRPr lang="zh-CN" altLang="en-US" sz="3400" dirty="0">
              <a:solidFill>
                <a:srgbClr val="0D0D0D"/>
              </a:solidFill>
              <a:latin typeface="MiSans" pitchFamily="34" charset="-122"/>
              <a:ea typeface="MiSans" pitchFamily="34" charset="-122"/>
              <a:cs typeface="MiSans" pitchFamily="34" charset="-120"/>
            </a:endParaRPr>
          </a:p>
        </p:txBody>
      </p:sp>
      <p:sp>
        <p:nvSpPr>
          <p:cNvPr id="7" name="Shape 2"/>
          <p:cNvSpPr/>
          <p:nvPr/>
        </p:nvSpPr>
        <p:spPr>
          <a:xfrm>
            <a:off x="9318547" y="6332566"/>
            <a:ext cx="2063750" cy="0"/>
          </a:xfrm>
          <a:prstGeom prst="straightConnector1">
            <a:avLst/>
          </a:prstGeom>
          <a:noFill/>
          <a:ln w="9525">
            <a:solidFill>
              <a:srgbClr val="000000">
                <a:alpha val="21961"/>
              </a:srgbClr>
            </a:solidFill>
            <a:prstDash val="solid"/>
            <a:headEnd type="none"/>
            <a:tailEnd type="none"/>
          </a:ln>
        </p:spPr>
      </p:sp>
      <p:sp>
        <p:nvSpPr>
          <p:cNvPr id="8" name="Shape 3"/>
          <p:cNvSpPr/>
          <p:nvPr/>
        </p:nvSpPr>
        <p:spPr>
          <a:xfrm>
            <a:off x="11459749" y="6039741"/>
            <a:ext cx="209306" cy="42231"/>
          </a:xfrm>
          <a:prstGeom prst="rect">
            <a:avLst/>
          </a:prstGeom>
          <a:solidFill>
            <a:srgbClr val="000000"/>
          </a:solidFill>
          <a:ln w="19050">
            <a:solidFill>
              <a:srgbClr val="000000"/>
            </a:solidFill>
            <a:prstDash val="solid"/>
          </a:ln>
        </p:spPr>
      </p:sp>
      <p:sp>
        <p:nvSpPr>
          <p:cNvPr id="9" name="Shape 4"/>
          <p:cNvSpPr/>
          <p:nvPr/>
        </p:nvSpPr>
        <p:spPr>
          <a:xfrm>
            <a:off x="11459749" y="6136715"/>
            <a:ext cx="209306" cy="42231"/>
          </a:xfrm>
          <a:prstGeom prst="rect">
            <a:avLst/>
          </a:prstGeom>
          <a:solidFill>
            <a:srgbClr val="000000"/>
          </a:solidFill>
          <a:ln w="19050">
            <a:solidFill>
              <a:srgbClr val="000000"/>
            </a:solidFill>
            <a:prstDash val="solid"/>
          </a:ln>
        </p:spPr>
      </p:sp>
      <p:sp>
        <p:nvSpPr>
          <p:cNvPr id="10" name="Shape 5"/>
          <p:cNvSpPr/>
          <p:nvPr/>
        </p:nvSpPr>
        <p:spPr>
          <a:xfrm>
            <a:off x="11459749" y="6233689"/>
            <a:ext cx="209306" cy="42231"/>
          </a:xfrm>
          <a:prstGeom prst="rect">
            <a:avLst/>
          </a:prstGeom>
          <a:solidFill>
            <a:srgbClr val="000000"/>
          </a:solidFill>
          <a:ln w="19050">
            <a:solidFill>
              <a:srgbClr val="000000"/>
            </a:solidFill>
            <a:prstDash val="solid"/>
          </a:ln>
        </p:spPr>
      </p:sp>
      <p:pic>
        <p:nvPicPr>
          <p:cNvPr id="11" name="Image 3" descr="https://kimi-img.moonshot.cn/pub/slides/slides_tmpl/image/25-10-09-16:35:24-d3jn7j0s8jdo4os5div0.png"/>
          <p:cNvPicPr>
            <a:picLocks noChangeAspect="1"/>
          </p:cNvPicPr>
          <p:nvPr/>
        </p:nvPicPr>
        <p:blipFill>
          <a:blip r:embed="rId5">
            <a:alphaModFix amt="40000"/>
          </a:blip>
          <a:stretch>
            <a:fillRect/>
          </a:stretch>
        </p:blipFill>
        <p:spPr>
          <a:xfrm flipV="1">
            <a:off x="851535" y="630555"/>
            <a:ext cx="762000" cy="76200"/>
          </a:xfrm>
          <a:prstGeom prst="rect">
            <a:avLst/>
          </a:prstGeom>
        </p:spPr>
      </p:pic>
      <p:pic>
        <p:nvPicPr>
          <p:cNvPr id="12" name="Image 4" descr="https://kimi-img.moonshot.cn/pub/slides/slides_tmpl/image/25-10-09-16:35:24-d3jn7j0s8jdo4os5div0.png"/>
          <p:cNvPicPr>
            <a:picLocks noChangeAspect="1"/>
          </p:cNvPicPr>
          <p:nvPr/>
        </p:nvPicPr>
        <p:blipFill>
          <a:blip r:embed="rId5">
            <a:alphaModFix amt="40000"/>
          </a:blip>
          <a:stretch>
            <a:fillRect/>
          </a:stretch>
        </p:blipFill>
        <p:spPr>
          <a:xfrm flipV="1">
            <a:off x="851535" y="761365"/>
            <a:ext cx="762000" cy="76200"/>
          </a:xfrm>
          <a:prstGeom prst="rect">
            <a:avLst/>
          </a:prstGeom>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第一章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给排水管道</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新增内容 </a:t>
            </a:r>
            <a:endParaRPr lang="zh-CN" altLang="en-US" sz="2500" b="1" dirty="0">
              <a:solidFill>
                <a:srgbClr val="0439E1"/>
              </a:solidFill>
              <a:latin typeface="MiSans" pitchFamily="34" charset="-122"/>
              <a:ea typeface="MiSans" pitchFamily="34" charset="-122"/>
              <a:cs typeface="MiSans" pitchFamily="34" charset="-120"/>
            </a:endParaRPr>
          </a:p>
        </p:txBody>
      </p:sp>
      <p:pic>
        <p:nvPicPr>
          <p:cNvPr id="4" name="图片 -2147482579"/>
          <p:cNvPicPr>
            <a:picLocks noChangeAspect="1"/>
          </p:cNvPicPr>
          <p:nvPr/>
        </p:nvPicPr>
        <p:blipFill>
          <a:blip r:embed="rId3"/>
          <a:stretch>
            <a:fillRect/>
          </a:stretch>
        </p:blipFill>
        <p:spPr>
          <a:xfrm>
            <a:off x="2449830" y="1831340"/>
            <a:ext cx="7514590" cy="4152900"/>
          </a:xfrm>
          <a:prstGeom prst="rect">
            <a:avLst/>
          </a:prstGeom>
          <a:noFill/>
          <a:ln w="9525">
            <a:noFill/>
          </a:ln>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第一章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给排水管道</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30683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新增内容 </a:t>
            </a:r>
            <a:endParaRPr lang="zh-CN" altLang="en-US" sz="2500" b="1" dirty="0">
              <a:solidFill>
                <a:srgbClr val="0439E1"/>
              </a:solidFill>
              <a:latin typeface="MiSans" pitchFamily="34" charset="-122"/>
              <a:ea typeface="MiSans" pitchFamily="34" charset="-122"/>
              <a:cs typeface="MiSans" pitchFamily="34" charset="-120"/>
            </a:endParaRPr>
          </a:p>
        </p:txBody>
      </p:sp>
      <p:pic>
        <p:nvPicPr>
          <p:cNvPr id="4" name="图片 -2147482578"/>
          <p:cNvPicPr>
            <a:picLocks noChangeAspect="1"/>
          </p:cNvPicPr>
          <p:nvPr/>
        </p:nvPicPr>
        <p:blipFill>
          <a:blip r:embed="rId3"/>
          <a:stretch>
            <a:fillRect/>
          </a:stretch>
        </p:blipFill>
        <p:spPr>
          <a:xfrm>
            <a:off x="2682240" y="1734820"/>
            <a:ext cx="7655560" cy="4351655"/>
          </a:xfrm>
          <a:prstGeom prst="rect">
            <a:avLst/>
          </a:prstGeom>
          <a:noFill/>
          <a:ln w="9525">
            <a:noFill/>
          </a:ln>
        </p:spPr>
      </p:pic>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第十章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其他</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19761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说明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082800" y="1639570"/>
            <a:ext cx="8025765" cy="441325"/>
          </a:xfrm>
          <a:prstGeom prst="rect">
            <a:avLst/>
          </a:prstGeom>
          <a:noFill/>
        </p:spPr>
        <p:txBody>
          <a:bodyPr wrap="square" lIns="0" tIns="0" rIns="0" bIns="0" rtlCol="0" anchor="t"/>
          <a:lstStyle/>
          <a:p>
            <a:pPr algn="just">
              <a:lnSpc>
                <a:spcPct val="150000"/>
              </a:lnSpc>
            </a:pPr>
            <a:r>
              <a:rPr lang="zh-CN" altLang="en-US" b="1" dirty="0">
                <a:solidFill>
                  <a:schemeClr val="tx1"/>
                </a:solidFill>
              </a:rPr>
              <a:t>调整内容：</a:t>
            </a:r>
            <a:r>
              <a:rPr lang="en-US" altLang="zh-CN" b="1" dirty="0">
                <a:solidFill>
                  <a:schemeClr val="tx1"/>
                </a:solidFill>
              </a:rPr>
              <a:t> </a:t>
            </a:r>
            <a:endParaRPr lang="en-US" altLang="zh-CN" b="1" dirty="0">
              <a:solidFill>
                <a:schemeClr val="tx1"/>
              </a:solidFill>
            </a:endParaRPr>
          </a:p>
          <a:p>
            <a:pPr algn="just">
              <a:lnSpc>
                <a:spcPct val="150000"/>
              </a:lnSpc>
            </a:pPr>
            <a:endParaRPr lang="zh-CN" altLang="en-US" b="1" dirty="0">
              <a:solidFill>
                <a:schemeClr val="tx1"/>
              </a:solidFill>
            </a:endParaRPr>
          </a:p>
        </p:txBody>
      </p:sp>
      <p:sp>
        <p:nvSpPr>
          <p:cNvPr id="1073742868" name="矩形 1073742867"/>
          <p:cNvSpPr/>
          <p:nvPr/>
        </p:nvSpPr>
        <p:spPr>
          <a:xfrm>
            <a:off x="2082483" y="2200593"/>
            <a:ext cx="3980180" cy="212344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a:t>1、原P705页： </a:t>
            </a:r>
            <a:endParaRPr lang="zh-CN" altLang="en-US"/>
          </a:p>
          <a:p>
            <a:r>
              <a:rPr lang="zh-CN" altLang="en-US"/>
              <a:t>调整前： </a:t>
            </a:r>
            <a:endParaRPr lang="zh-CN" altLang="en-US"/>
          </a:p>
          <a:p>
            <a:r>
              <a:rPr lang="zh-CN" altLang="en-US"/>
              <a:t>二、管道支架制作安装项目，适用于室内外管道的支吊架制作与安装。如单件质量大于100kg时，应执行本章设备支架制作安装相应项目。</a:t>
            </a:r>
            <a:endParaRPr lang="zh-CN" altLang="en-US"/>
          </a:p>
          <a:p>
            <a:endParaRPr lang="zh-CN" altLang="en-US"/>
          </a:p>
          <a:p>
            <a:endParaRPr lang="zh-CN" altLang="en-US"/>
          </a:p>
        </p:txBody>
      </p:sp>
      <p:sp>
        <p:nvSpPr>
          <p:cNvPr id="1073742869" name="矩形 1073742868"/>
          <p:cNvSpPr/>
          <p:nvPr/>
        </p:nvSpPr>
        <p:spPr>
          <a:xfrm>
            <a:off x="2082483" y="4444048"/>
            <a:ext cx="3980180" cy="195199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a:t>调整后： </a:t>
            </a:r>
            <a:endParaRPr lang="zh-CN" altLang="en-US"/>
          </a:p>
          <a:p>
            <a:r>
              <a:rPr lang="zh-CN" altLang="en-US"/>
              <a:t>二、管道支架制作安装项目，适用于室内外管道的支吊架制作与安装。如单件质量大于</a:t>
            </a:r>
            <a:r>
              <a:rPr lang="zh-CN" altLang="en-US">
                <a:solidFill>
                  <a:srgbClr val="FF0000"/>
                </a:solidFill>
              </a:rPr>
              <a:t>50kg时</a:t>
            </a:r>
            <a:r>
              <a:rPr lang="zh-CN" altLang="en-US"/>
              <a:t>，应执行本章设备支架制作安装相应项目。</a:t>
            </a:r>
            <a:endParaRPr lang="zh-CN" altLang="en-US"/>
          </a:p>
          <a:p>
            <a:endParaRPr lang="zh-CN" altLang="en-US"/>
          </a:p>
          <a:p>
            <a:endParaRPr lang="zh-CN" altLang="en-US"/>
          </a:p>
        </p:txBody>
      </p:sp>
      <p:pic>
        <p:nvPicPr>
          <p:cNvPr id="1073742870" name="图片 1073742869"/>
          <p:cNvPicPr>
            <a:picLocks noChangeAspect="1"/>
          </p:cNvPicPr>
          <p:nvPr/>
        </p:nvPicPr>
        <p:blipFill>
          <a:blip r:embed="rId3"/>
          <a:stretch>
            <a:fillRect/>
          </a:stretch>
        </p:blipFill>
        <p:spPr>
          <a:xfrm>
            <a:off x="6876415" y="1965008"/>
            <a:ext cx="4257040" cy="4158615"/>
          </a:xfrm>
          <a:prstGeom prst="rect">
            <a:avLst/>
          </a:prstGeom>
          <a:noFill/>
          <a:ln w="9525">
            <a:noFill/>
          </a:ln>
        </p:spPr>
      </p:pic>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zh-CN" altLang="en-US" sz="3000" dirty="0">
                <a:solidFill>
                  <a:srgbClr val="0D0D0D"/>
                </a:solidFill>
                <a:latin typeface="MiSans" pitchFamily="34" charset="-122"/>
                <a:ea typeface="MiSans" pitchFamily="34" charset="-122"/>
                <a:cs typeface="MiSans" pitchFamily="34" charset="-120"/>
              </a:rPr>
              <a:t>第十章</a:t>
            </a:r>
            <a:r>
              <a:rPr lang="en-US" altLang="zh-CN" sz="3000" dirty="0">
                <a:solidFill>
                  <a:srgbClr val="0D0D0D"/>
                </a:solidFill>
                <a:latin typeface="MiSans" pitchFamily="34" charset="-122"/>
                <a:ea typeface="MiSans" pitchFamily="34" charset="-122"/>
                <a:cs typeface="MiSans" pitchFamily="34" charset="-120"/>
              </a:rPr>
              <a:t> </a:t>
            </a:r>
            <a:r>
              <a:rPr lang="zh-CN" altLang="en-US" sz="3000" dirty="0">
                <a:solidFill>
                  <a:srgbClr val="0D0D0D"/>
                </a:solidFill>
                <a:latin typeface="MiSans" pitchFamily="34" charset="-122"/>
                <a:ea typeface="MiSans" pitchFamily="34" charset="-122"/>
                <a:cs typeface="MiSans" pitchFamily="34" charset="-120"/>
              </a:rPr>
              <a:t>其他</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r>
              <a:rPr lang="en-US" altLang="zh-CN" sz="3000" dirty="0">
                <a:solidFill>
                  <a:srgbClr val="0D0D0D"/>
                </a:solidFill>
                <a:latin typeface="MiSans" pitchFamily="34" charset="-122"/>
                <a:ea typeface="MiSans" pitchFamily="34" charset="-122"/>
                <a:cs typeface="MiSans" pitchFamily="34" charset="-120"/>
              </a:rPr>
              <a:t> </a:t>
            </a:r>
            <a:endParaRPr lang="en-US" altLang="zh-CN"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4366260" y="1197610"/>
            <a:ext cx="4957445" cy="441960"/>
          </a:xfrm>
          <a:prstGeom prst="rect">
            <a:avLst/>
          </a:prstGeom>
          <a:noFill/>
        </p:spPr>
        <p:txBody>
          <a:bodyPr wrap="square" lIns="0" tIns="0" rIns="0" bIns="0" rtlCol="0" anchor="t"/>
          <a:lstStyle/>
          <a:p>
            <a:pPr algn="ctr">
              <a:lnSpc>
                <a:spcPct val="100000"/>
              </a:lnSpc>
            </a:pPr>
            <a:r>
              <a:rPr lang="zh-CN" altLang="en-US" sz="2500" b="1" dirty="0">
                <a:solidFill>
                  <a:srgbClr val="0439E1"/>
                </a:solidFill>
                <a:latin typeface="MiSans" pitchFamily="34" charset="-122"/>
                <a:ea typeface="MiSans" pitchFamily="34" charset="-122"/>
                <a:cs typeface="MiSans" pitchFamily="34" charset="-120"/>
              </a:rPr>
              <a:t>说明 </a:t>
            </a:r>
            <a:endParaRPr lang="zh-CN" altLang="en-US" sz="2500" b="1"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2425700" y="1992630"/>
            <a:ext cx="7682865" cy="3492500"/>
          </a:xfrm>
          <a:prstGeom prst="rect">
            <a:avLst/>
          </a:prstGeom>
          <a:noFill/>
        </p:spPr>
        <p:txBody>
          <a:bodyPr wrap="square" lIns="0" tIns="0" rIns="0" bIns="0" rtlCol="0" anchor="t"/>
          <a:lstStyle/>
          <a:p>
            <a:pPr algn="just">
              <a:lnSpc>
                <a:spcPct val="150000"/>
              </a:lnSpc>
            </a:pPr>
            <a:r>
              <a:rPr lang="zh-CN" altLang="en-US" b="1" dirty="0">
                <a:solidFill>
                  <a:schemeClr val="tx1"/>
                </a:solidFill>
              </a:rPr>
              <a:t>新增内容：</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1</a:t>
            </a:r>
            <a:r>
              <a:rPr lang="zh-CN" altLang="en-US" b="1" dirty="0">
                <a:solidFill>
                  <a:schemeClr val="tx1"/>
                </a:solidFill>
              </a:rPr>
              <a:t>、原</a:t>
            </a:r>
            <a:r>
              <a:rPr lang="en-US" altLang="zh-CN" b="1" dirty="0">
                <a:solidFill>
                  <a:schemeClr val="tx1"/>
                </a:solidFill>
              </a:rPr>
              <a:t>P705</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十五、一般穿墙套管制作与安装执行一般钢套管制作安装定额子目。</a:t>
            </a:r>
            <a:r>
              <a:rPr lang="en-US" altLang="zh-CN" b="1" dirty="0">
                <a:solidFill>
                  <a:schemeClr val="tx1"/>
                </a:solidFill>
              </a:rPr>
              <a:t> </a:t>
            </a:r>
            <a:endParaRPr lang="en-US" altLang="zh-CN" b="1" dirty="0">
              <a:solidFill>
                <a:schemeClr val="tx1"/>
              </a:solidFill>
            </a:endParaRPr>
          </a:p>
          <a:p>
            <a:pPr algn="just">
              <a:lnSpc>
                <a:spcPct val="150000"/>
              </a:lnSpc>
            </a:pPr>
            <a:r>
              <a:rPr lang="en-US" altLang="zh-CN" b="1" dirty="0">
                <a:solidFill>
                  <a:schemeClr val="tx1"/>
                </a:solidFill>
              </a:rPr>
              <a:t>2</a:t>
            </a:r>
            <a:r>
              <a:rPr lang="zh-CN" altLang="en-US" b="1" dirty="0">
                <a:solidFill>
                  <a:schemeClr val="tx1"/>
                </a:solidFill>
              </a:rPr>
              <a:t>、原</a:t>
            </a:r>
            <a:r>
              <a:rPr lang="en-US" altLang="zh-CN" b="1" dirty="0">
                <a:solidFill>
                  <a:schemeClr val="tx1"/>
                </a:solidFill>
              </a:rPr>
              <a:t>P705</a:t>
            </a:r>
            <a:r>
              <a:rPr lang="zh-CN" altLang="en-US" b="1" dirty="0">
                <a:solidFill>
                  <a:schemeClr val="tx1"/>
                </a:solidFill>
              </a:rPr>
              <a:t>页：</a:t>
            </a:r>
            <a:r>
              <a:rPr lang="en-US" altLang="zh-CN" b="1" dirty="0">
                <a:solidFill>
                  <a:schemeClr val="tx1"/>
                </a:solidFill>
              </a:rPr>
              <a:t> </a:t>
            </a:r>
            <a:endParaRPr lang="en-US" altLang="zh-CN" b="1" dirty="0">
              <a:solidFill>
                <a:schemeClr val="tx1"/>
              </a:solidFill>
            </a:endParaRPr>
          </a:p>
          <a:p>
            <a:pPr algn="just">
              <a:lnSpc>
                <a:spcPct val="150000"/>
              </a:lnSpc>
            </a:pPr>
            <a:r>
              <a:rPr lang="zh-CN" altLang="en-US" b="1" dirty="0">
                <a:solidFill>
                  <a:schemeClr val="tx1"/>
                </a:solidFill>
              </a:rPr>
              <a:t>十六、不锈钢材质管道支架、设备支架执行管道支吊架和设备支架相应项目，定额基价乘</a:t>
            </a:r>
            <a:r>
              <a:rPr lang="zh-CN" altLang="en-US" b="1" dirty="0">
                <a:solidFill>
                  <a:srgbClr val="FF0000"/>
                </a:solidFill>
              </a:rPr>
              <a:t>以系数</a:t>
            </a:r>
            <a:r>
              <a:rPr lang="en-US" altLang="zh-CN" b="1" dirty="0">
                <a:solidFill>
                  <a:srgbClr val="FF0000"/>
                </a:solidFill>
              </a:rPr>
              <a:t>1.1</a:t>
            </a:r>
            <a:r>
              <a:rPr lang="zh-CN" altLang="en-US" b="1" dirty="0">
                <a:solidFill>
                  <a:srgbClr val="FF0000"/>
                </a:solidFill>
              </a:rPr>
              <a:t>，主材可换算。</a:t>
            </a:r>
            <a:r>
              <a:rPr lang="en-US" altLang="zh-CN" b="1" dirty="0">
                <a:solidFill>
                  <a:schemeClr val="tx1"/>
                </a:solidFill>
              </a:rPr>
              <a:t> </a:t>
            </a:r>
            <a:endParaRPr lang="en-US" altLang="zh-CN" b="1" dirty="0">
              <a:solidFill>
                <a:schemeClr val="tx1"/>
              </a:solidFill>
            </a:endParaRPr>
          </a:p>
          <a:p>
            <a:pPr algn="just">
              <a:lnSpc>
                <a:spcPct val="150000"/>
              </a:lnSpc>
            </a:pPr>
            <a:endParaRPr lang="zh-CN" altLang="en-US" b="1" dirty="0">
              <a:solidFill>
                <a:schemeClr val="tx1"/>
              </a:solidFill>
            </a:endParaRP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srcRect t="104" b="104"/>
          <a:stretch>
            <a:fillRect/>
          </a:stretch>
        </p:blipFill>
        <p:spPr>
          <a:xfrm>
            <a:off x="0" y="2540"/>
            <a:ext cx="12192000" cy="6855460"/>
          </a:xfrm>
          <a:prstGeom prst="rect">
            <a:avLst/>
          </a:prstGeom>
        </p:spPr>
      </p:pic>
      <p:sp>
        <p:nvSpPr>
          <p:cNvPr id="3" name="Shape 0"/>
          <p:cNvSpPr/>
          <p:nvPr/>
        </p:nvSpPr>
        <p:spPr>
          <a:xfrm>
            <a:off x="419100" y="2440940"/>
            <a:ext cx="7735570" cy="1804670"/>
          </a:xfrm>
          <a:prstGeom prst="rect">
            <a:avLst/>
          </a:prstGeom>
          <a:gradFill flip="none" rotWithShape="1">
            <a:gsLst>
              <a:gs pos="0">
                <a:srgbClr val="FFFFFF">
                  <a:alpha val="46000"/>
                </a:srgbClr>
              </a:gs>
              <a:gs pos="30000">
                <a:srgbClr val="F9FBFD">
                  <a:alpha val="69000"/>
                </a:srgbClr>
              </a:gs>
              <a:gs pos="82000">
                <a:srgbClr val="FFFFFF">
                  <a:alpha val="0"/>
                </a:srgbClr>
              </a:gs>
              <a:gs pos="100000">
                <a:srgbClr val="FFFFFF">
                  <a:alpha val="0"/>
                </a:srgbClr>
              </a:gs>
            </a:gsLst>
            <a:lin ang="0" scaled="1"/>
          </a:gradFill>
        </p:spPr>
      </p:sp>
      <p:sp>
        <p:nvSpPr>
          <p:cNvPr id="4" name="Shape 1"/>
          <p:cNvSpPr/>
          <p:nvPr/>
        </p:nvSpPr>
        <p:spPr>
          <a:xfrm>
            <a:off x="626745" y="3177540"/>
            <a:ext cx="11033760" cy="893445"/>
          </a:xfrm>
          <a:prstGeom prst="rect">
            <a:avLst/>
          </a:prstGeom>
          <a:solidFill>
            <a:srgbClr val="000000">
              <a:alpha val="0"/>
            </a:srgbClr>
          </a:solidFill>
        </p:spPr>
      </p:sp>
      <p:sp>
        <p:nvSpPr>
          <p:cNvPr id="5" name="Text 2"/>
          <p:cNvSpPr/>
          <p:nvPr/>
        </p:nvSpPr>
        <p:spPr>
          <a:xfrm>
            <a:off x="626745" y="3177540"/>
            <a:ext cx="11033760" cy="893445"/>
          </a:xfrm>
          <a:prstGeom prst="rect">
            <a:avLst/>
          </a:prstGeom>
          <a:noFill/>
        </p:spPr>
        <p:txBody>
          <a:bodyPr wrap="square" lIns="45720" tIns="91440" rIns="91440" bIns="45720" rtlCol="0" anchor="b"/>
          <a:lstStyle/>
          <a:p>
            <a:pPr>
              <a:lnSpc>
                <a:spcPct val="130000"/>
              </a:lnSpc>
            </a:pPr>
            <a:r>
              <a:rPr lang="en-US" sz="5400" dirty="0">
                <a:solidFill>
                  <a:srgbClr val="000000"/>
                </a:solidFill>
                <a:latin typeface="MiSans" pitchFamily="34" charset="-122"/>
                <a:ea typeface="MiSans" pitchFamily="34" charset="-122"/>
                <a:cs typeface="MiSans" pitchFamily="34" charset="-120"/>
              </a:rPr>
              <a:t>感 谢 聆 听 ！</a:t>
            </a:r>
            <a:endParaRPr lang="en-US" sz="5400" dirty="0">
              <a:solidFill>
                <a:srgbClr val="000000"/>
              </a:solidFill>
              <a:latin typeface="MiSans" pitchFamily="34" charset="-122"/>
              <a:ea typeface="MiSans" pitchFamily="34" charset="-122"/>
              <a:cs typeface="MiSans" pitchFamily="34" charset="-120"/>
            </a:endParaRPr>
          </a:p>
        </p:txBody>
      </p:sp>
      <p:sp>
        <p:nvSpPr>
          <p:cNvPr id="6" name="Shape 3"/>
          <p:cNvSpPr/>
          <p:nvPr/>
        </p:nvSpPr>
        <p:spPr>
          <a:xfrm>
            <a:off x="626745" y="2440305"/>
            <a:ext cx="9281795" cy="709295"/>
          </a:xfrm>
          <a:prstGeom prst="rect">
            <a:avLst/>
          </a:prstGeom>
          <a:solidFill>
            <a:srgbClr val="000000">
              <a:alpha val="0"/>
            </a:srgbClr>
          </a:solidFill>
        </p:spPr>
      </p:sp>
      <p:sp>
        <p:nvSpPr>
          <p:cNvPr id="7" name="Text 4"/>
          <p:cNvSpPr/>
          <p:nvPr/>
        </p:nvSpPr>
        <p:spPr>
          <a:xfrm>
            <a:off x="626745" y="2440305"/>
            <a:ext cx="9281795" cy="709295"/>
          </a:xfrm>
          <a:prstGeom prst="rect">
            <a:avLst/>
          </a:prstGeom>
          <a:noFill/>
        </p:spPr>
        <p:txBody>
          <a:bodyPr wrap="square" lIns="45720" tIns="91440" rIns="91440" bIns="45720" rtlCol="0" anchor="b"/>
          <a:lstStyle/>
          <a:p>
            <a:pPr>
              <a:lnSpc>
                <a:spcPct val="130000"/>
              </a:lnSpc>
            </a:pPr>
            <a:r>
              <a:rPr lang="en-US" sz="3200" dirty="0">
                <a:solidFill>
                  <a:srgbClr val="0439E1"/>
                </a:solidFill>
                <a:latin typeface="MiSans" pitchFamily="34" charset="-122"/>
                <a:ea typeface="MiSans" pitchFamily="34" charset="-122"/>
                <a:cs typeface="MiSans" pitchFamily="34" charset="-120"/>
              </a:rPr>
              <a:t>Thank you for listening!</a:t>
            </a:r>
            <a:endParaRPr lang="en-US" sz="3200" dirty="0">
              <a:solidFill>
                <a:srgbClr val="0439E1"/>
              </a:solidFill>
              <a:latin typeface="MiSans" pitchFamily="34" charset="-122"/>
              <a:ea typeface="MiSans" pitchFamily="34" charset="-122"/>
              <a:cs typeface="MiSans" pitchFamily="34" charset="-120"/>
            </a:endParaRPr>
          </a:p>
        </p:txBody>
      </p:sp>
      <p:sp>
        <p:nvSpPr>
          <p:cNvPr id="8" name="Shape 5"/>
          <p:cNvSpPr/>
          <p:nvPr/>
        </p:nvSpPr>
        <p:spPr>
          <a:xfrm>
            <a:off x="626745" y="6134418"/>
            <a:ext cx="4345305" cy="331470"/>
          </a:xfrm>
          <a:prstGeom prst="rect">
            <a:avLst/>
          </a:prstGeom>
          <a:solidFill>
            <a:srgbClr val="000000">
              <a:alpha val="0"/>
            </a:srgbClr>
          </a:solidFill>
        </p:spPr>
      </p:sp>
      <p:sp>
        <p:nvSpPr>
          <p:cNvPr id="9" name="Text 6"/>
          <p:cNvSpPr/>
          <p:nvPr/>
        </p:nvSpPr>
        <p:spPr>
          <a:xfrm>
            <a:off x="626745" y="6134735"/>
            <a:ext cx="5405755" cy="331470"/>
          </a:xfrm>
          <a:prstGeom prst="rect">
            <a:avLst/>
          </a:prstGeom>
          <a:noFill/>
        </p:spPr>
        <p:txBody>
          <a:bodyPr wrap="square" lIns="45720" tIns="91440" rIns="91440" bIns="45720" rtlCol="0" anchor="t"/>
          <a:lstStyle/>
          <a:p>
            <a:pPr>
              <a:lnSpc>
                <a:spcPct val="90000"/>
              </a:lnSpc>
            </a:pPr>
            <a:r>
              <a:rPr lang="zh-CN" altLang="en-US" sz="1600" dirty="0">
                <a:solidFill>
                  <a:srgbClr val="000000"/>
                </a:solidFill>
                <a:latin typeface="MiSans" pitchFamily="34" charset="-122"/>
                <a:ea typeface="MiSans" pitchFamily="34" charset="-122"/>
                <a:cs typeface="MiSans" pitchFamily="34" charset="-120"/>
              </a:rPr>
              <a:t>安徽星辰工程技术有限公司</a:t>
            </a:r>
            <a:r>
              <a:rPr lang="en-US" altLang="zh-CN" sz="1600" dirty="0">
                <a:solidFill>
                  <a:srgbClr val="000000"/>
                </a:solidFill>
                <a:latin typeface="MiSans" pitchFamily="34" charset="-122"/>
                <a:ea typeface="MiSans" pitchFamily="34" charset="-122"/>
                <a:cs typeface="MiSans" pitchFamily="34" charset="-120"/>
              </a:rPr>
              <a:t>   </a:t>
            </a:r>
            <a:r>
              <a:rPr lang="zh-CN" altLang="en-US" sz="1600" dirty="0">
                <a:solidFill>
                  <a:srgbClr val="000000"/>
                </a:solidFill>
                <a:latin typeface="MiSans" pitchFamily="34" charset="-122"/>
                <a:ea typeface="MiSans" pitchFamily="34" charset="-122"/>
                <a:cs typeface="MiSans" pitchFamily="34" charset="-120"/>
              </a:rPr>
              <a:t>计玉贵</a:t>
            </a:r>
            <a:r>
              <a:rPr lang="en-US" altLang="zh-CN" sz="1600" dirty="0">
                <a:solidFill>
                  <a:srgbClr val="000000"/>
                </a:solidFill>
                <a:latin typeface="MiSans" pitchFamily="34" charset="-122"/>
                <a:ea typeface="MiSans" pitchFamily="34" charset="-122"/>
                <a:cs typeface="MiSans" pitchFamily="34" charset="-120"/>
              </a:rPr>
              <a:t>  15105559006</a:t>
            </a:r>
            <a:endParaRPr lang="en-US" altLang="zh-CN" sz="1600" dirty="0">
              <a:solidFill>
                <a:srgbClr val="000000"/>
              </a:solidFill>
              <a:latin typeface="MiSans" pitchFamily="34" charset="-122"/>
              <a:ea typeface="MiSans" pitchFamily="34" charset="-122"/>
              <a:cs typeface="MiSans" pitchFamily="34" charset="-120"/>
            </a:endParaRPr>
          </a:p>
        </p:txBody>
      </p:sp>
      <p:sp>
        <p:nvSpPr>
          <p:cNvPr id="10" name="Text 7"/>
          <p:cNvSpPr/>
          <p:nvPr/>
        </p:nvSpPr>
        <p:spPr>
          <a:xfrm>
            <a:off x="7240270" y="6099810"/>
            <a:ext cx="3091815" cy="366395"/>
          </a:xfrm>
          <a:prstGeom prst="rect">
            <a:avLst/>
          </a:prstGeom>
          <a:noFill/>
        </p:spPr>
        <p:txBody>
          <a:bodyPr wrap="square" lIns="91440" tIns="45720" rIns="91440" bIns="45720" rtlCol="0" anchor="t"/>
          <a:lstStyle/>
          <a:p>
            <a:pPr algn="r">
              <a:lnSpc>
                <a:spcPct val="90000"/>
              </a:lnSpc>
            </a:pPr>
            <a:r>
              <a:rPr lang="en-US" sz="1600" dirty="0">
                <a:solidFill>
                  <a:srgbClr val="000000"/>
                </a:solidFill>
                <a:latin typeface="MiSans" pitchFamily="34" charset="-122"/>
                <a:ea typeface="MiSans" pitchFamily="34" charset="-122"/>
                <a:cs typeface="MiSans" pitchFamily="34" charset="-120"/>
              </a:rPr>
              <a:t>日期：2026/</a:t>
            </a:r>
            <a:r>
              <a:rPr lang="en-US" sz="1600" dirty="0">
                <a:solidFill>
                  <a:srgbClr val="000000"/>
                </a:solidFill>
                <a:latin typeface="MiSans" pitchFamily="34" charset="-122"/>
                <a:ea typeface="MiSans" pitchFamily="34" charset="-122"/>
                <a:cs typeface="MiSans" pitchFamily="34" charset="-120"/>
              </a:rPr>
              <a:t>01/02</a:t>
            </a:r>
            <a:endParaRPr lang="en-US" sz="1600" dirty="0"/>
          </a:p>
        </p:txBody>
      </p:sp>
      <p:sp>
        <p:nvSpPr>
          <p:cNvPr id="11" name="Shape 8"/>
          <p:cNvSpPr/>
          <p:nvPr/>
        </p:nvSpPr>
        <p:spPr>
          <a:xfrm>
            <a:off x="11381644" y="559691"/>
            <a:ext cx="209306" cy="42231"/>
          </a:xfrm>
          <a:prstGeom prst="rect">
            <a:avLst/>
          </a:prstGeom>
          <a:solidFill>
            <a:srgbClr val="000000"/>
          </a:solidFill>
          <a:ln w="19050">
            <a:solidFill>
              <a:srgbClr val="000000"/>
            </a:solidFill>
            <a:prstDash val="solid"/>
          </a:ln>
        </p:spPr>
      </p:sp>
      <p:sp>
        <p:nvSpPr>
          <p:cNvPr id="12" name="Shape 9"/>
          <p:cNvSpPr/>
          <p:nvPr/>
        </p:nvSpPr>
        <p:spPr>
          <a:xfrm>
            <a:off x="11381644" y="656665"/>
            <a:ext cx="209306" cy="42231"/>
          </a:xfrm>
          <a:prstGeom prst="rect">
            <a:avLst/>
          </a:prstGeom>
          <a:solidFill>
            <a:srgbClr val="000000"/>
          </a:solidFill>
          <a:ln w="19050">
            <a:solidFill>
              <a:srgbClr val="000000"/>
            </a:solidFill>
            <a:prstDash val="solid"/>
          </a:ln>
        </p:spPr>
      </p:sp>
      <p:sp>
        <p:nvSpPr>
          <p:cNvPr id="13" name="Shape 10"/>
          <p:cNvSpPr/>
          <p:nvPr/>
        </p:nvSpPr>
        <p:spPr>
          <a:xfrm>
            <a:off x="11381644" y="753639"/>
            <a:ext cx="209306" cy="42231"/>
          </a:xfrm>
          <a:prstGeom prst="rect">
            <a:avLst/>
          </a:prstGeom>
          <a:solidFill>
            <a:srgbClr val="000000"/>
          </a:solidFill>
          <a:ln w="19050">
            <a:solidFill>
              <a:srgbClr val="000000"/>
            </a:solidFill>
            <a:prstDash val="solid"/>
          </a:ln>
        </p:spPr>
      </p:sp>
      <p:sp>
        <p:nvSpPr>
          <p:cNvPr id="14" name="Shape 11"/>
          <p:cNvSpPr/>
          <p:nvPr/>
        </p:nvSpPr>
        <p:spPr>
          <a:xfrm flipV="1">
            <a:off x="2304972" y="6281738"/>
            <a:ext cx="5746750" cy="19050"/>
          </a:xfrm>
          <a:prstGeom prst="straightConnector1">
            <a:avLst/>
          </a:prstGeom>
          <a:noFill/>
          <a:ln w="9525">
            <a:solidFill>
              <a:srgbClr val="000000">
                <a:alpha val="21961"/>
              </a:srgbClr>
            </a:solidFill>
            <a:prstDash val="solid"/>
            <a:headEnd type="none"/>
            <a:tailEnd type="none"/>
          </a:ln>
        </p:spPr>
      </p:sp>
      <p:pic>
        <p:nvPicPr>
          <p:cNvPr id="15" name="Image 1" descr="https://kimi-img.moonshot.cn/pub/slides/slides_tmpl/image/25-10-09-16:35:24-d3jn7j0s8jdo4os5diug.jpg"/>
          <p:cNvPicPr>
            <a:picLocks noChangeAspect="1"/>
          </p:cNvPicPr>
          <p:nvPr/>
        </p:nvPicPr>
        <p:blipFill>
          <a:blip r:embed="rId3"/>
          <a:stretch>
            <a:fillRect/>
          </a:stretch>
        </p:blipFill>
        <p:spPr>
          <a:xfrm rot="5400000">
            <a:off x="10291445" y="5408930"/>
            <a:ext cx="2170430" cy="728980"/>
          </a:xfrm>
          <a:prstGeom prst="rect">
            <a:avLst/>
          </a:prstGeom>
        </p:spPr>
      </p:pic>
      <p:pic>
        <p:nvPicPr>
          <p:cNvPr id="16" name="Image 2" descr="https://kimi-img.moonshot.cn/pub/slides/slides_tmpl/image/25-10-09-16:35:24-d3jn7j0s8jdo4os5div0.png"/>
          <p:cNvPicPr>
            <a:picLocks noChangeAspect="1"/>
          </p:cNvPicPr>
          <p:nvPr/>
        </p:nvPicPr>
        <p:blipFill>
          <a:blip r:embed="rId4">
            <a:alphaModFix amt="40000"/>
          </a:blip>
          <a:stretch>
            <a:fillRect/>
          </a:stretch>
        </p:blipFill>
        <p:spPr>
          <a:xfrm flipV="1">
            <a:off x="772795" y="534035"/>
            <a:ext cx="762000" cy="76200"/>
          </a:xfrm>
          <a:prstGeom prst="rect">
            <a:avLst/>
          </a:prstGeom>
        </p:spPr>
      </p:pic>
      <p:pic>
        <p:nvPicPr>
          <p:cNvPr id="17" name="Image 3" descr="https://kimi-img.moonshot.cn/pub/slides/slides_tmpl/image/25-10-09-16:35:24-d3jn7j0s8jdo4os5div0.png"/>
          <p:cNvPicPr>
            <a:picLocks noChangeAspect="1"/>
          </p:cNvPicPr>
          <p:nvPr/>
        </p:nvPicPr>
        <p:blipFill>
          <a:blip r:embed="rId4">
            <a:alphaModFix amt="40000"/>
          </a:blip>
          <a:stretch>
            <a:fillRect/>
          </a:stretch>
        </p:blipFill>
        <p:spPr>
          <a:xfrm flipV="1">
            <a:off x="772795" y="664845"/>
            <a:ext cx="762000" cy="76200"/>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8" name="Text 2"/>
          <p:cNvSpPr/>
          <p:nvPr/>
        </p:nvSpPr>
        <p:spPr>
          <a:xfrm>
            <a:off x="3521075" y="1721485"/>
            <a:ext cx="6654165" cy="372110"/>
          </a:xfrm>
          <a:prstGeom prst="rect">
            <a:avLst/>
          </a:prstGeom>
          <a:noFill/>
        </p:spPr>
        <p:txBody>
          <a:bodyPr wrap="square" lIns="0" tIns="0" rIns="0" bIns="0" rtlCol="0" anchor="t"/>
          <a:lstStyle/>
          <a:p>
            <a:pPr>
              <a:lnSpc>
                <a:spcPct val="100000"/>
              </a:lnSpc>
            </a:pPr>
            <a:r>
              <a:rPr lang="en-US" sz="2000" dirty="0">
                <a:solidFill>
                  <a:srgbClr val="0439E1"/>
                </a:solidFill>
                <a:latin typeface="MiSans" pitchFamily="34" charset="-122"/>
                <a:ea typeface="MiSans" pitchFamily="34" charset="-122"/>
                <a:cs typeface="MiSans" pitchFamily="34" charset="-120"/>
              </a:rPr>
              <a:t>调整内容:</a:t>
            </a:r>
            <a:endParaRPr lang="en-US" sz="2000" dirty="0">
              <a:solidFill>
                <a:srgbClr val="0439E1"/>
              </a:solidFill>
              <a:latin typeface="MiSans" pitchFamily="34" charset="-122"/>
              <a:ea typeface="MiSans" pitchFamily="34" charset="-122"/>
              <a:cs typeface="MiSans" pitchFamily="34" charset="-120"/>
            </a:endParaRPr>
          </a:p>
        </p:txBody>
      </p:sp>
      <p:sp>
        <p:nvSpPr>
          <p:cNvPr id="9" name="Text 3"/>
          <p:cNvSpPr/>
          <p:nvPr/>
        </p:nvSpPr>
        <p:spPr>
          <a:xfrm>
            <a:off x="3521075" y="2136140"/>
            <a:ext cx="7813675" cy="3490595"/>
          </a:xfrm>
          <a:prstGeom prst="rect">
            <a:avLst/>
          </a:prstGeom>
          <a:noFill/>
        </p:spPr>
        <p:txBody>
          <a:bodyPr wrap="square" lIns="0" tIns="0" rIns="0" bIns="0" rtlCol="0" anchor="t"/>
          <a:lstStyle/>
          <a:p>
            <a:pPr algn="just">
              <a:lnSpc>
                <a:spcPct val="150000"/>
              </a:lnSpc>
            </a:pPr>
            <a:r>
              <a:rPr lang="en-US" altLang="zh-CN" sz="2000" b="1" dirty="0"/>
              <a:t>1</a:t>
            </a:r>
            <a:r>
              <a:rPr lang="zh-CN" altLang="en-US" sz="2000" b="1" dirty="0"/>
              <a:t>、原</a:t>
            </a:r>
            <a:r>
              <a:rPr lang="en-US" altLang="zh-CN" sz="2000" b="1" dirty="0"/>
              <a:t>P2</a:t>
            </a:r>
            <a:r>
              <a:rPr lang="zh-CN" altLang="en-US" sz="2000" b="1" dirty="0"/>
              <a:t>页：</a:t>
            </a:r>
            <a:r>
              <a:rPr lang="en-US" altLang="zh-CN" sz="2000" b="1" dirty="0"/>
              <a:t> </a:t>
            </a:r>
            <a:endParaRPr lang="en-US" altLang="zh-CN" sz="2000" b="1" dirty="0"/>
          </a:p>
          <a:p>
            <a:pPr algn="just">
              <a:lnSpc>
                <a:spcPct val="150000"/>
              </a:lnSpc>
            </a:pPr>
            <a:r>
              <a:rPr lang="zh-CN" altLang="en-US" sz="2000" b="1" dirty="0"/>
              <a:t>调整前</a:t>
            </a:r>
            <a:r>
              <a:rPr lang="en-US" altLang="zh-CN" sz="2000" b="1" dirty="0"/>
              <a:t>: </a:t>
            </a:r>
            <a:endParaRPr lang="en-US" altLang="zh-CN" sz="2000" b="1" dirty="0"/>
          </a:p>
          <a:p>
            <a:pPr algn="just">
              <a:lnSpc>
                <a:spcPct val="150000"/>
              </a:lnSpc>
            </a:pPr>
            <a:r>
              <a:rPr lang="zh-CN" altLang="en-US" sz="2000" b="1" dirty="0"/>
              <a:t>建设工程造价由分部分项工程费、措施项目费、不可竞争费、其他项目费和税金构成</a:t>
            </a:r>
            <a:r>
              <a:rPr lang="en-US" altLang="zh-CN" sz="2000" b="1" dirty="0"/>
              <a:t> </a:t>
            </a:r>
            <a:endParaRPr lang="en-US" altLang="zh-CN" sz="2000" b="1" dirty="0"/>
          </a:p>
          <a:p>
            <a:pPr algn="just">
              <a:lnSpc>
                <a:spcPct val="150000"/>
              </a:lnSpc>
            </a:pPr>
            <a:r>
              <a:rPr lang="zh-CN" altLang="en-US" sz="2000" b="1" dirty="0"/>
              <a:t>调整后：</a:t>
            </a:r>
            <a:r>
              <a:rPr lang="en-US" altLang="zh-CN" sz="2000" b="1" dirty="0"/>
              <a:t> </a:t>
            </a:r>
            <a:endParaRPr lang="en-US" altLang="zh-CN" sz="2000" b="1" dirty="0"/>
          </a:p>
          <a:p>
            <a:pPr algn="just">
              <a:lnSpc>
                <a:spcPct val="150000"/>
              </a:lnSpc>
            </a:pPr>
            <a:r>
              <a:rPr lang="zh-CN" altLang="en-US" sz="2000" b="1" dirty="0"/>
              <a:t>建设工程造价由分部分项工程费、措施项目费、不可竞争费、其他项目费、</a:t>
            </a:r>
            <a:r>
              <a:rPr lang="zh-CN" altLang="en-US" sz="2000" b="1" dirty="0">
                <a:solidFill>
                  <a:srgbClr val="FF0000"/>
                </a:solidFill>
              </a:rPr>
              <a:t>安全生产责任保险费和增值税</a:t>
            </a:r>
            <a:r>
              <a:rPr lang="en-US" altLang="zh-CN" sz="2000" b="1" dirty="0">
                <a:solidFill>
                  <a:srgbClr val="FF0000"/>
                </a:solidFill>
              </a:rPr>
              <a:t> </a:t>
            </a:r>
            <a:r>
              <a:rPr lang="zh-CN" altLang="en-US" sz="2000" b="1" dirty="0"/>
              <a:t>构成</a:t>
            </a:r>
            <a:endParaRPr lang="zh-CN" altLang="en-US" sz="2000" b="1"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50.jpg"/>
          <p:cNvPicPr>
            <a:picLocks noChangeAspect="1"/>
          </p:cNvPicPr>
          <p:nvPr/>
        </p:nvPicPr>
        <p:blipFill>
          <a:blip r:embed="rId2">
            <a:alphaModFix amt="41000"/>
          </a:blip>
          <a:srcRect r="13960" b="21018"/>
          <a:stretch>
            <a:fillRect/>
          </a:stretch>
        </p:blipFill>
        <p:spPr>
          <a:xfrm flipH="1" flipV="1">
            <a:off x="0" y="0"/>
            <a:ext cx="12191365" cy="6858000"/>
          </a:xfrm>
          <a:prstGeom prst="rect">
            <a:avLst/>
          </a:prstGeom>
        </p:spPr>
      </p:pic>
      <p:sp>
        <p:nvSpPr>
          <p:cNvPr id="3" name="Text 0"/>
          <p:cNvSpPr/>
          <p:nvPr/>
        </p:nvSpPr>
        <p:spPr>
          <a:xfrm>
            <a:off x="1327785" y="653415"/>
            <a:ext cx="9119235" cy="601345"/>
          </a:xfrm>
          <a:prstGeom prst="rect">
            <a:avLst/>
          </a:prstGeom>
          <a:noFill/>
        </p:spPr>
        <p:txBody>
          <a:bodyPr wrap="square" lIns="0" tIns="0" rIns="0" bIns="0" rtlCol="0" anchor="t">
            <a:noAutofit/>
          </a:bodyPr>
          <a:lstStyle/>
          <a:p>
            <a:pPr>
              <a:lnSpc>
                <a:spcPct val="150000"/>
              </a:lnSpc>
            </a:pPr>
            <a:r>
              <a:rPr lang="en-US" sz="2200" dirty="0">
                <a:solidFill>
                  <a:srgbClr val="0D0D0D"/>
                </a:solidFill>
                <a:latin typeface="MiSans" pitchFamily="34" charset="-122"/>
                <a:ea typeface="MiSans" pitchFamily="34" charset="-122"/>
                <a:cs typeface="MiSans" pitchFamily="34" charset="-120"/>
              </a:rPr>
              <a:t>《关于深化房屋建筑和市政基础设施工程安全生产责任保险工作的通知》</a:t>
            </a:r>
            <a:endParaRPr lang="en-US" sz="2200" dirty="0">
              <a:solidFill>
                <a:srgbClr val="0D0D0D"/>
              </a:solidFill>
              <a:latin typeface="MiSans" pitchFamily="34" charset="-122"/>
              <a:ea typeface="MiSans" pitchFamily="34" charset="-122"/>
              <a:cs typeface="MiSans" pitchFamily="34" charset="-120"/>
            </a:endParaRPr>
          </a:p>
        </p:txBody>
      </p:sp>
      <p:pic>
        <p:nvPicPr>
          <p:cNvPr id="4" name="Image 1" descr="https://kimi-img.moonshot.cn/pub/slides/slides_tmpl/image/25-10-09-16:35:24-d3jn7j0s8jdo4os5diug.jpg"/>
          <p:cNvPicPr>
            <a:picLocks noChangeAspect="1"/>
          </p:cNvPicPr>
          <p:nvPr/>
        </p:nvPicPr>
        <p:blipFill>
          <a:blip r:embed="rId3"/>
          <a:stretch>
            <a:fillRect/>
          </a:stretch>
        </p:blipFill>
        <p:spPr>
          <a:xfrm rot="5400000">
            <a:off x="-294005" y="1038860"/>
            <a:ext cx="2588260" cy="509905"/>
          </a:xfrm>
          <a:prstGeom prst="rect">
            <a:avLst/>
          </a:prstGeom>
        </p:spPr>
      </p:pic>
      <p:sp>
        <p:nvSpPr>
          <p:cNvPr id="5" name="Shape 1"/>
          <p:cNvSpPr/>
          <p:nvPr/>
        </p:nvSpPr>
        <p:spPr>
          <a:xfrm>
            <a:off x="9318625" y="6332855"/>
            <a:ext cx="2063750" cy="0"/>
          </a:xfrm>
          <a:prstGeom prst="straightConnector1">
            <a:avLst/>
          </a:prstGeom>
          <a:noFill/>
          <a:ln w="9525">
            <a:solidFill>
              <a:srgbClr val="000000">
                <a:alpha val="21961"/>
              </a:srgbClr>
            </a:solidFill>
            <a:prstDash val="solid"/>
            <a:headEnd type="none"/>
            <a:tailEnd type="none"/>
          </a:ln>
        </p:spPr>
      </p:sp>
      <p:sp>
        <p:nvSpPr>
          <p:cNvPr id="6" name="Shape 2"/>
          <p:cNvSpPr/>
          <p:nvPr/>
        </p:nvSpPr>
        <p:spPr>
          <a:xfrm>
            <a:off x="11459845" y="6039485"/>
            <a:ext cx="209550" cy="42238"/>
          </a:xfrm>
          <a:prstGeom prst="rect">
            <a:avLst/>
          </a:prstGeom>
          <a:solidFill>
            <a:srgbClr val="000000"/>
          </a:solidFill>
          <a:ln w="19050">
            <a:solidFill>
              <a:srgbClr val="000000"/>
            </a:solidFill>
            <a:prstDash val="solid"/>
          </a:ln>
        </p:spPr>
      </p:sp>
      <p:sp>
        <p:nvSpPr>
          <p:cNvPr id="7" name="Shape 3"/>
          <p:cNvSpPr/>
          <p:nvPr/>
        </p:nvSpPr>
        <p:spPr>
          <a:xfrm>
            <a:off x="11459845" y="6136476"/>
            <a:ext cx="209550" cy="42238"/>
          </a:xfrm>
          <a:prstGeom prst="rect">
            <a:avLst/>
          </a:prstGeom>
          <a:solidFill>
            <a:srgbClr val="000000"/>
          </a:solidFill>
          <a:ln w="19050">
            <a:solidFill>
              <a:srgbClr val="000000"/>
            </a:solidFill>
            <a:prstDash val="solid"/>
          </a:ln>
        </p:spPr>
      </p:sp>
      <p:sp>
        <p:nvSpPr>
          <p:cNvPr id="8" name="Shape 4"/>
          <p:cNvSpPr/>
          <p:nvPr/>
        </p:nvSpPr>
        <p:spPr>
          <a:xfrm>
            <a:off x="11459845" y="6233467"/>
            <a:ext cx="209550" cy="42238"/>
          </a:xfrm>
          <a:prstGeom prst="rect">
            <a:avLst/>
          </a:prstGeom>
          <a:solidFill>
            <a:srgbClr val="000000"/>
          </a:solidFill>
          <a:ln w="19050">
            <a:solidFill>
              <a:srgbClr val="000000"/>
            </a:solidFill>
            <a:prstDash val="solid"/>
          </a:ln>
        </p:spPr>
      </p:sp>
      <p:pic>
        <p:nvPicPr>
          <p:cNvPr id="9" name="Image 2" descr="https://kimi-img.moonshot.cn/pub/slides/slides_tmpl/image/25-10-09-16:35:24-d3jn7j0s8jdo4os5div0.png"/>
          <p:cNvPicPr>
            <a:picLocks noChangeAspect="1"/>
          </p:cNvPicPr>
          <p:nvPr/>
        </p:nvPicPr>
        <p:blipFill>
          <a:blip r:embed="rId4">
            <a:alphaModFix amt="40000"/>
          </a:blip>
          <a:stretch>
            <a:fillRect/>
          </a:stretch>
        </p:blipFill>
        <p:spPr>
          <a:xfrm flipV="1">
            <a:off x="10698480" y="761365"/>
            <a:ext cx="762000" cy="76200"/>
          </a:xfrm>
          <a:prstGeom prst="rect">
            <a:avLst/>
          </a:prstGeom>
        </p:spPr>
      </p:pic>
      <p:pic>
        <p:nvPicPr>
          <p:cNvPr id="10" name="Image 3" descr="https://kimi-img.moonshot.cn/pub/slides/slides_tmpl/image/25-10-09-16:35:24-d3jn7j0s8jdo4os5div0.png"/>
          <p:cNvPicPr>
            <a:picLocks noChangeAspect="1"/>
          </p:cNvPicPr>
          <p:nvPr/>
        </p:nvPicPr>
        <p:blipFill>
          <a:blip r:embed="rId4">
            <a:alphaModFix amt="40000"/>
          </a:blip>
          <a:stretch>
            <a:fillRect/>
          </a:stretch>
        </p:blipFill>
        <p:spPr>
          <a:xfrm flipV="1">
            <a:off x="10698480" y="892175"/>
            <a:ext cx="762000" cy="76200"/>
          </a:xfrm>
          <a:prstGeom prst="rect">
            <a:avLst/>
          </a:prstGeom>
        </p:spPr>
      </p:pic>
      <p:pic>
        <p:nvPicPr>
          <p:cNvPr id="11" name="图片 -2147482616"/>
          <p:cNvPicPr>
            <a:picLocks noChangeAspect="1"/>
          </p:cNvPicPr>
          <p:nvPr/>
        </p:nvPicPr>
        <p:blipFill>
          <a:blip r:embed="rId5"/>
          <a:stretch>
            <a:fillRect/>
          </a:stretch>
        </p:blipFill>
        <p:spPr>
          <a:xfrm>
            <a:off x="1898015" y="1409700"/>
            <a:ext cx="3860800" cy="4823460"/>
          </a:xfrm>
          <a:prstGeom prst="rect">
            <a:avLst/>
          </a:prstGeom>
          <a:noFill/>
          <a:ln w="9525">
            <a:noFill/>
          </a:ln>
        </p:spPr>
      </p:pic>
      <p:pic>
        <p:nvPicPr>
          <p:cNvPr id="12" name="图片 -2147482617"/>
          <p:cNvPicPr>
            <a:picLocks noChangeAspect="1"/>
          </p:cNvPicPr>
          <p:nvPr/>
        </p:nvPicPr>
        <p:blipFill>
          <a:blip r:embed="rId6"/>
          <a:stretch>
            <a:fillRect/>
          </a:stretch>
        </p:blipFill>
        <p:spPr>
          <a:xfrm>
            <a:off x="6184265" y="1409700"/>
            <a:ext cx="3681095" cy="4584700"/>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lum/>
          </a:blip>
          <a:srcRect/>
          <a:stretch>
            <a:fillRect/>
          </a:stretch>
        </a:blipFill>
        <a:effectLst/>
      </p:bgPr>
    </p:bg>
    <p:spTree>
      <p:nvGrpSpPr>
        <p:cNvPr id="1" name=""/>
        <p:cNvGrpSpPr/>
        <p:nvPr/>
      </p:nvGrpSpPr>
      <p:grpSpPr>
        <a:xfrm>
          <a:off x="0" y="0"/>
          <a:ext cx="0" cy="0"/>
          <a:chOff x="0" y="0"/>
          <a:chExt cx="0" cy="0"/>
        </a:xfrm>
      </p:grpSpPr>
      <p:pic>
        <p:nvPicPr>
          <p:cNvPr id="2" name="Image 0" descr="https://kimi-img.moonshot.cn/pub/slides/slides_tmpl/image/25-10-09-16:35:26-d3jn7jgs8jdo4os5dj7g.png"/>
          <p:cNvPicPr>
            <a:picLocks noChangeAspect="1"/>
          </p:cNvPicPr>
          <p:nvPr/>
        </p:nvPicPr>
        <p:blipFill>
          <a:blip r:embed="rId2">
            <a:alphaModFix amt="40000"/>
          </a:blip>
          <a:srcRect t="12164" b="6895"/>
          <a:stretch>
            <a:fillRect/>
          </a:stretch>
        </p:blipFill>
        <p:spPr>
          <a:xfrm>
            <a:off x="1151255" y="0"/>
            <a:ext cx="3615055" cy="6858000"/>
          </a:xfrm>
          <a:prstGeom prst="rect">
            <a:avLst/>
          </a:prstGeom>
        </p:spPr>
      </p:pic>
      <p:sp>
        <p:nvSpPr>
          <p:cNvPr id="3" name="Text 0"/>
          <p:cNvSpPr/>
          <p:nvPr/>
        </p:nvSpPr>
        <p:spPr>
          <a:xfrm>
            <a:off x="541020" y="532130"/>
            <a:ext cx="10479405" cy="692150"/>
          </a:xfrm>
          <a:prstGeom prst="rect">
            <a:avLst/>
          </a:prstGeom>
          <a:noFill/>
        </p:spPr>
        <p:txBody>
          <a:bodyPr wrap="square" lIns="0" tIns="0" rIns="0" bIns="0" rtlCol="0" anchor="t">
            <a:spAutoFit/>
          </a:bodyPr>
          <a:lstStyle/>
          <a:p>
            <a:pPr>
              <a:lnSpc>
                <a:spcPct val="150000"/>
              </a:lnSpc>
            </a:pPr>
            <a:r>
              <a:rPr lang="en-US" sz="3000" dirty="0">
                <a:solidFill>
                  <a:srgbClr val="0D0D0D"/>
                </a:solidFill>
                <a:latin typeface="MiSans" pitchFamily="34" charset="-122"/>
                <a:ea typeface="MiSans" pitchFamily="34" charset="-122"/>
                <a:cs typeface="MiSans" pitchFamily="34" charset="-120"/>
              </a:rPr>
              <a:t>第二章 建设工程造价费用构成</a:t>
            </a:r>
            <a:endParaRPr lang="en-US" sz="3000" dirty="0">
              <a:solidFill>
                <a:srgbClr val="0D0D0D"/>
              </a:solidFill>
              <a:latin typeface="MiSans" pitchFamily="34" charset="-122"/>
              <a:ea typeface="MiSans" pitchFamily="34" charset="-122"/>
              <a:cs typeface="MiSans" pitchFamily="34" charset="-120"/>
            </a:endParaRPr>
          </a:p>
        </p:txBody>
      </p:sp>
      <p:sp>
        <p:nvSpPr>
          <p:cNvPr id="9" name="Text 3"/>
          <p:cNvSpPr/>
          <p:nvPr/>
        </p:nvSpPr>
        <p:spPr>
          <a:xfrm>
            <a:off x="2775585" y="1577340"/>
            <a:ext cx="8411210" cy="4127500"/>
          </a:xfrm>
          <a:prstGeom prst="rect">
            <a:avLst/>
          </a:prstGeom>
          <a:noFill/>
        </p:spPr>
        <p:txBody>
          <a:bodyPr wrap="square" lIns="0" tIns="0" rIns="0" bIns="0" rtlCol="0" anchor="t"/>
          <a:lstStyle/>
          <a:p>
            <a:pPr algn="just">
              <a:lnSpc>
                <a:spcPct val="150000"/>
              </a:lnSpc>
            </a:pPr>
            <a:r>
              <a:rPr lang="zh-CN" altLang="en-US" sz="1600" b="1" dirty="0"/>
              <a:t>一、</a:t>
            </a:r>
            <a:r>
              <a:rPr lang="en-US" altLang="zh-CN" sz="1600" b="1" dirty="0"/>
              <a:t> </a:t>
            </a:r>
            <a:r>
              <a:rPr lang="zh-CN" altLang="en-US" sz="1600" b="1" dirty="0"/>
              <a:t>新增</a:t>
            </a:r>
            <a:r>
              <a:rPr lang="en-US" altLang="zh-CN" sz="1600" b="1" dirty="0"/>
              <a:t> “</a:t>
            </a:r>
            <a:r>
              <a:rPr lang="zh-CN" altLang="en-US" sz="1600" b="1" dirty="0"/>
              <a:t>安全生产责任保险费</a:t>
            </a:r>
            <a:r>
              <a:rPr lang="en-US" altLang="zh-CN" sz="1600" b="1" dirty="0"/>
              <a:t>” </a:t>
            </a:r>
            <a:r>
              <a:rPr lang="zh-CN" altLang="en-US" sz="1600" b="1" dirty="0"/>
              <a:t>的核心原因</a:t>
            </a:r>
            <a:endParaRPr lang="zh-CN" altLang="en-US" sz="1600" b="1" dirty="0"/>
          </a:p>
          <a:p>
            <a:pPr algn="just">
              <a:lnSpc>
                <a:spcPct val="150000"/>
              </a:lnSpc>
            </a:pPr>
            <a:r>
              <a:rPr lang="zh-CN" altLang="en-US" sz="1600" b="1" dirty="0"/>
              <a:t>安责险是</a:t>
            </a:r>
            <a:r>
              <a:rPr lang="zh-CN" altLang="en-US" sz="1600" b="1" dirty="0">
                <a:solidFill>
                  <a:srgbClr val="FF0000"/>
                </a:solidFill>
              </a:rPr>
              <a:t>法定强制性保险</a:t>
            </a:r>
            <a:r>
              <a:rPr lang="zh-CN" altLang="en-US" sz="1600" b="1" dirty="0"/>
              <a:t>，是构建安全生产风险防控体系的重要内容。</a:t>
            </a:r>
            <a:endParaRPr lang="zh-CN" altLang="en-US" sz="1600" b="1" dirty="0"/>
          </a:p>
          <a:p>
            <a:pPr algn="just">
              <a:lnSpc>
                <a:spcPct val="150000"/>
              </a:lnSpc>
            </a:pPr>
            <a:endParaRPr lang="zh-CN" altLang="en-US" sz="1600" b="1" dirty="0"/>
          </a:p>
          <a:p>
            <a:pPr algn="just">
              <a:lnSpc>
                <a:spcPct val="150000"/>
              </a:lnSpc>
            </a:pPr>
            <a:r>
              <a:rPr lang="zh-CN" altLang="en-US" sz="1600" b="1" dirty="0"/>
              <a:t>二、主要内容</a:t>
            </a:r>
            <a:endParaRPr lang="zh-CN" altLang="en-US" sz="1600" b="1" dirty="0"/>
          </a:p>
          <a:p>
            <a:pPr algn="just">
              <a:lnSpc>
                <a:spcPct val="150000"/>
              </a:lnSpc>
            </a:pPr>
            <a:r>
              <a:rPr lang="en-US" altLang="zh-CN" sz="1600" b="1" dirty="0"/>
              <a:t>1.</a:t>
            </a:r>
            <a:r>
              <a:rPr lang="zh-CN" altLang="en-US" sz="1600" b="1" dirty="0"/>
              <a:t>投保范围：全省依法需办理施工许可证的房屋市政工程，开工前必须投保安责险，实现</a:t>
            </a:r>
            <a:r>
              <a:rPr lang="en-US" altLang="zh-CN" sz="1600" b="1" dirty="0"/>
              <a:t>“</a:t>
            </a:r>
            <a:r>
              <a:rPr lang="zh-CN" altLang="en-US" sz="1600" b="1" dirty="0"/>
              <a:t>应保尽保</a:t>
            </a:r>
            <a:r>
              <a:rPr lang="en-US" altLang="zh-CN" sz="1600" b="1" dirty="0"/>
              <a:t>”</a:t>
            </a:r>
            <a:r>
              <a:rPr lang="zh-CN" altLang="en-US" sz="1600" b="1" dirty="0"/>
              <a:t>。</a:t>
            </a:r>
            <a:r>
              <a:rPr lang="en-US" altLang="zh-CN" sz="1600" b="1" dirty="0"/>
              <a:t> </a:t>
            </a:r>
            <a:endParaRPr lang="en-US" altLang="zh-CN" sz="1600" b="1" dirty="0"/>
          </a:p>
          <a:p>
            <a:pPr algn="just">
              <a:lnSpc>
                <a:spcPct val="150000"/>
              </a:lnSpc>
            </a:pPr>
            <a:r>
              <a:rPr lang="en-US" altLang="zh-CN" sz="1600" b="1" dirty="0"/>
              <a:t>2.</a:t>
            </a:r>
            <a:r>
              <a:rPr lang="zh-CN" altLang="en-US" sz="1600" b="1" dirty="0"/>
              <a:t>投保主体：由施工总承包单位或建设单位直接发包的承包单位以工程项目为单位投保。</a:t>
            </a:r>
            <a:r>
              <a:rPr lang="en-US" altLang="zh-CN" sz="1600" b="1" dirty="0"/>
              <a:t> </a:t>
            </a:r>
            <a:endParaRPr lang="en-US" altLang="zh-CN" sz="1600" b="1" dirty="0"/>
          </a:p>
          <a:p>
            <a:pPr algn="just">
              <a:lnSpc>
                <a:spcPct val="150000"/>
              </a:lnSpc>
            </a:pPr>
            <a:r>
              <a:rPr lang="en-US" altLang="zh-CN" sz="1600" b="1" dirty="0"/>
              <a:t>3.</a:t>
            </a:r>
            <a:r>
              <a:rPr lang="zh-CN" altLang="en-US" sz="1600" b="1" dirty="0"/>
              <a:t>保险期限：覆盖施工全过程，至竣工验收备案止。</a:t>
            </a:r>
            <a:r>
              <a:rPr lang="en-US" altLang="zh-CN" sz="1600" b="1" dirty="0"/>
              <a:t> </a:t>
            </a:r>
            <a:endParaRPr lang="en-US" altLang="zh-CN" sz="1600" b="1" dirty="0"/>
          </a:p>
          <a:p>
            <a:pPr algn="just">
              <a:lnSpc>
                <a:spcPct val="150000"/>
              </a:lnSpc>
            </a:pPr>
            <a:r>
              <a:rPr lang="en-US" altLang="zh-CN" sz="1600" b="1" dirty="0"/>
              <a:t>4.</a:t>
            </a:r>
            <a:r>
              <a:rPr lang="zh-CN" altLang="en-US" sz="1600" b="1" dirty="0"/>
              <a:t>费用列支：安责险费用作为不可竞争性费用单独列支，建设单位在开工前一次性支付，不得摊派给个人。</a:t>
            </a:r>
            <a:r>
              <a:rPr lang="en-US" altLang="zh-CN" sz="1600" b="1" dirty="0"/>
              <a:t> </a:t>
            </a:r>
            <a:endParaRPr lang="en-US" altLang="zh-CN" sz="1600" b="1" dirty="0"/>
          </a:p>
          <a:p>
            <a:pPr algn="just">
              <a:lnSpc>
                <a:spcPct val="150000"/>
              </a:lnSpc>
            </a:pPr>
            <a:r>
              <a:rPr lang="en-US" altLang="zh-CN" sz="1600" b="1" dirty="0"/>
              <a:t>5.</a:t>
            </a:r>
            <a:r>
              <a:rPr lang="zh-CN" altLang="en-US" sz="1600" b="1" dirty="0"/>
              <a:t>赔偿范围：涵盖从业人员和第三者人身伤亡、财产损失及救援、诉讼等费用，保障标准统一。</a:t>
            </a:r>
            <a:r>
              <a:rPr lang="en-US" altLang="zh-CN" sz="1600" b="1" dirty="0"/>
              <a:t> </a:t>
            </a:r>
            <a:endParaRPr lang="en-US" altLang="zh-CN" sz="1600" b="1" dirty="0"/>
          </a:p>
          <a:p>
            <a:pPr algn="just">
              <a:lnSpc>
                <a:spcPct val="150000"/>
              </a:lnSpc>
            </a:pPr>
            <a:r>
              <a:rPr lang="en-US" altLang="zh-CN" sz="1600" b="1" dirty="0"/>
              <a:t>6.</a:t>
            </a:r>
            <a:r>
              <a:rPr lang="zh-CN" altLang="en-US" sz="1600" b="1" dirty="0"/>
              <a:t>责任限额：每人死亡伤残责任限额不低于</a:t>
            </a:r>
            <a:r>
              <a:rPr lang="en-US" altLang="zh-CN" sz="1600" b="1" dirty="0"/>
              <a:t>60</a:t>
            </a:r>
            <a:r>
              <a:rPr lang="zh-CN" altLang="en-US" sz="1600" b="1" dirty="0"/>
              <a:t>万元。</a:t>
            </a:r>
            <a:r>
              <a:rPr lang="en-US" altLang="zh-CN" sz="1600" b="1" dirty="0"/>
              <a:t> </a:t>
            </a:r>
            <a:endParaRPr lang="en-US" altLang="zh-CN" sz="1600" b="1" dirty="0"/>
          </a:p>
          <a:p>
            <a:pPr algn="just">
              <a:lnSpc>
                <a:spcPct val="150000"/>
              </a:lnSpc>
            </a:pPr>
            <a:r>
              <a:rPr lang="en-US" altLang="zh-CN" sz="1600" b="1" dirty="0"/>
              <a:t>7.</a:t>
            </a:r>
            <a:r>
              <a:rPr lang="zh-CN" altLang="en-US" sz="1600" b="1" dirty="0"/>
              <a:t>保险费率：参考费率为</a:t>
            </a:r>
            <a:r>
              <a:rPr lang="en-US" altLang="zh-CN" sz="1600" b="1" dirty="0"/>
              <a:t>1.65‰</a:t>
            </a:r>
            <a:r>
              <a:rPr lang="zh-CN" altLang="en-US" sz="1600" b="1" dirty="0"/>
              <a:t>，实行差别费率和浮动费率机制，上下浮动</a:t>
            </a:r>
            <a:r>
              <a:rPr lang="en-US" altLang="zh-CN" sz="1600" b="1" dirty="0"/>
              <a:t>20%</a:t>
            </a:r>
            <a:r>
              <a:rPr lang="zh-CN" altLang="en-US" sz="1600" b="1" dirty="0"/>
              <a:t>。</a:t>
            </a:r>
            <a:endParaRPr lang="zh-CN" altLang="en-US" sz="1600" b="1" dirty="0"/>
          </a:p>
        </p:txBody>
      </p:sp>
    </p:spTree>
  </p:cSld>
  <p:clrMapOvr>
    <a:masterClrMapping/>
  </p:clrMapOvr>
  <p:transition>
    <p:fade/>
  </p:transition>
</p:sld>
</file>

<file path=ppt/tags/tag1.xml><?xml version="1.0" encoding="utf-8"?>
<p:tagLst xmlns:p="http://schemas.openxmlformats.org/presentationml/2006/main">
  <p:tag name="KSO_WM_DIAGRAM_VIRTUALLY_FRAME" val="{&quot;height&quot;:379.65,&quot;left&quot;:193.2,&quot;top&quot;:87.75,&quot;width&quot;:705.65}"/>
</p:tagLst>
</file>

<file path=ppt/tags/tag10.xml><?xml version="1.0" encoding="utf-8"?>
<p:tagLst xmlns:p="http://schemas.openxmlformats.org/presentationml/2006/main">
  <p:tag name="KSO_WM_DIAGRAM_VIRTUALLY_FRAME" val="{&quot;height&quot;:379.65,&quot;left&quot;:193.2,&quot;top&quot;:87.75,&quot;width&quot;:705.65}"/>
</p:tagLst>
</file>

<file path=ppt/tags/tag11.xml><?xml version="1.0" encoding="utf-8"?>
<p:tagLst xmlns:p="http://schemas.openxmlformats.org/presentationml/2006/main">
  <p:tag name="KSO_WM_DIAGRAM_VIRTUALLY_FRAME" val="{&quot;height&quot;:379.65,&quot;left&quot;:193.2,&quot;top&quot;:87.75,&quot;width&quot;:705.65}"/>
</p:tagLst>
</file>

<file path=ppt/tags/tag12.xml><?xml version="1.0" encoding="utf-8"?>
<p:tagLst xmlns:p="http://schemas.openxmlformats.org/presentationml/2006/main">
  <p:tag name="KSO_WM_DIAGRAM_VIRTUALLY_FRAME" val="{&quot;height&quot;:379.65,&quot;left&quot;:193.2,&quot;top&quot;:87.75,&quot;width&quot;:705.65}"/>
</p:tagLst>
</file>

<file path=ppt/tags/tag13.xml><?xml version="1.0" encoding="utf-8"?>
<p:tagLst xmlns:p="http://schemas.openxmlformats.org/presentationml/2006/main">
  <p:tag name="KSO_WM_DIAGRAM_VIRTUALLY_FRAME" val="{&quot;height&quot;:379.65,&quot;left&quot;:193.2,&quot;top&quot;:87.75,&quot;width&quot;:705.65}"/>
</p:tagLst>
</file>

<file path=ppt/tags/tag14.xml><?xml version="1.0" encoding="utf-8"?>
<p:tagLst xmlns:p="http://schemas.openxmlformats.org/presentationml/2006/main">
  <p:tag name="KSO_WM_DIAGRAM_VIRTUALLY_FRAME" val="{&quot;height&quot;:379.65,&quot;left&quot;:193.2,&quot;top&quot;:87.75,&quot;width&quot;:705.65}"/>
</p:tagLst>
</file>

<file path=ppt/tags/tag15.xml><?xml version="1.0" encoding="utf-8"?>
<p:tagLst xmlns:p="http://schemas.openxmlformats.org/presentationml/2006/main">
  <p:tag name="KSO_WM_DIAGRAM_VIRTUALLY_FRAME" val="{&quot;height&quot;:379.65,&quot;left&quot;:193.2,&quot;top&quot;:87.75,&quot;width&quot;:705.65}"/>
</p:tagLst>
</file>

<file path=ppt/tags/tag16.xml><?xml version="1.0" encoding="utf-8"?>
<p:tagLst xmlns:p="http://schemas.openxmlformats.org/presentationml/2006/main">
  <p:tag name="KSO_WM_DIAGRAM_VIRTUALLY_FRAME" val="{&quot;height&quot;:379.65,&quot;left&quot;:193.2,&quot;top&quot;:87.75,&quot;width&quot;:705.65}"/>
</p:tagLst>
</file>

<file path=ppt/tags/tag17.xml><?xml version="1.0" encoding="utf-8"?>
<p:tagLst xmlns:p="http://schemas.openxmlformats.org/presentationml/2006/main">
  <p:tag name="KSO_WM_DIAGRAM_VIRTUALLY_FRAME" val="{&quot;height&quot;:379.65,&quot;left&quot;:193.2,&quot;top&quot;:87.75,&quot;width&quot;:705.65}"/>
</p:tagLst>
</file>

<file path=ppt/tags/tag18.xml><?xml version="1.0" encoding="utf-8"?>
<p:tagLst xmlns:p="http://schemas.openxmlformats.org/presentationml/2006/main">
  <p:tag name="KSO_WM_DIAGRAM_VIRTUALLY_FRAME" val="{&quot;height&quot;:379.65,&quot;left&quot;:193.2,&quot;top&quot;:87.75,&quot;width&quot;:705.65}"/>
</p:tagLst>
</file>

<file path=ppt/tags/tag19.xml><?xml version="1.0" encoding="utf-8"?>
<p:tagLst xmlns:p="http://schemas.openxmlformats.org/presentationml/2006/main">
  <p:tag name="KSO_WM_DIAGRAM_VIRTUALLY_FRAME" val="{&quot;height&quot;:384.55,&quot;left&quot;:193.2,&quot;top&quot;:87.75,&quot;width&quot;:705.65}"/>
</p:tagLst>
</file>

<file path=ppt/tags/tag2.xml><?xml version="1.0" encoding="utf-8"?>
<p:tagLst xmlns:p="http://schemas.openxmlformats.org/presentationml/2006/main">
  <p:tag name="KSO_WM_DIAGRAM_VIRTUALLY_FRAME" val="{&quot;height&quot;:379.65,&quot;left&quot;:193.2,&quot;top&quot;:87.75,&quot;width&quot;:705.65}"/>
</p:tagLst>
</file>

<file path=ppt/tags/tag20.xml><?xml version="1.0" encoding="utf-8"?>
<p:tagLst xmlns:p="http://schemas.openxmlformats.org/presentationml/2006/main">
  <p:tag name="KSO_WM_DIAGRAM_VIRTUALLY_FRAME" val="{&quot;height&quot;:384.55,&quot;left&quot;:193.2,&quot;top&quot;:87.75,&quot;width&quot;:705.65}"/>
</p:tagLst>
</file>

<file path=ppt/tags/tag21.xml><?xml version="1.0" encoding="utf-8"?>
<p:tagLst xmlns:p="http://schemas.openxmlformats.org/presentationml/2006/main">
  <p:tag name="KSO_WM_DIAGRAM_VIRTUALLY_FRAME" val="{&quot;height&quot;:384.55,&quot;left&quot;:193.2,&quot;top&quot;:87.75,&quot;width&quot;:705.65}"/>
</p:tagLst>
</file>

<file path=ppt/tags/tag22.xml><?xml version="1.0" encoding="utf-8"?>
<p:tagLst xmlns:p="http://schemas.openxmlformats.org/presentationml/2006/main">
  <p:tag name="KSO_WM_DIAGRAM_VIRTUALLY_FRAME" val="{&quot;height&quot;:384.55,&quot;left&quot;:193.2,&quot;top&quot;:87.75,&quot;width&quot;:705.65}"/>
</p:tagLst>
</file>

<file path=ppt/tags/tag23.xml><?xml version="1.0" encoding="utf-8"?>
<p:tagLst xmlns:p="http://schemas.openxmlformats.org/presentationml/2006/main">
  <p:tag name="KSO_WM_DIAGRAM_VIRTUALLY_FRAME" val="{&quot;height&quot;:384.55,&quot;left&quot;:193.2,&quot;top&quot;:87.75,&quot;width&quot;:705.65}"/>
</p:tagLst>
</file>

<file path=ppt/tags/tag24.xml><?xml version="1.0" encoding="utf-8"?>
<p:tagLst xmlns:p="http://schemas.openxmlformats.org/presentationml/2006/main">
  <p:tag name="KSO_WM_DIAGRAM_VIRTUALLY_FRAME" val="{&quot;height&quot;:384.55,&quot;left&quot;:193.2,&quot;top&quot;:87.75,&quot;width&quot;:705.65}"/>
</p:tagLst>
</file>

<file path=ppt/tags/tag25.xml><?xml version="1.0" encoding="utf-8"?>
<p:tagLst xmlns:p="http://schemas.openxmlformats.org/presentationml/2006/main">
  <p:tag name="KSO_WM_DIAGRAM_VIRTUALLY_FRAME" val="{&quot;height&quot;:384.55,&quot;left&quot;:193.2,&quot;top&quot;:87.75,&quot;width&quot;:705.65}"/>
</p:tagLst>
</file>

<file path=ppt/tags/tag26.xml><?xml version="1.0" encoding="utf-8"?>
<p:tagLst xmlns:p="http://schemas.openxmlformats.org/presentationml/2006/main">
  <p:tag name="KSO_WM_DIAGRAM_VIRTUALLY_FRAME" val="{&quot;height&quot;:384.55,&quot;left&quot;:193.2,&quot;top&quot;:87.75,&quot;width&quot;:705.65}"/>
</p:tagLst>
</file>

<file path=ppt/tags/tag27.xml><?xml version="1.0" encoding="utf-8"?>
<p:tagLst xmlns:p="http://schemas.openxmlformats.org/presentationml/2006/main">
  <p:tag name="KSO_WM_DIAGRAM_VIRTUALLY_FRAME" val="{&quot;height&quot;:384.55,&quot;left&quot;:193.2,&quot;top&quot;:87.75,&quot;width&quot;:705.65}"/>
</p:tagLst>
</file>

<file path=ppt/tags/tag28.xml><?xml version="1.0" encoding="utf-8"?>
<p:tagLst xmlns:p="http://schemas.openxmlformats.org/presentationml/2006/main">
  <p:tag name="KSO_WM_DIAGRAM_VIRTUALLY_FRAME" val="{&quot;height&quot;:384.55,&quot;left&quot;:193.2,&quot;top&quot;:87.75,&quot;width&quot;:705.65}"/>
</p:tagLst>
</file>

<file path=ppt/tags/tag29.xml><?xml version="1.0" encoding="utf-8"?>
<p:tagLst xmlns:p="http://schemas.openxmlformats.org/presentationml/2006/main">
  <p:tag name="KSO_WM_DIAGRAM_VIRTUALLY_FRAME" val="{&quot;height&quot;:384.55,&quot;left&quot;:193.2,&quot;top&quot;:87.75,&quot;width&quot;:705.65}"/>
</p:tagLst>
</file>

<file path=ppt/tags/tag3.xml><?xml version="1.0" encoding="utf-8"?>
<p:tagLst xmlns:p="http://schemas.openxmlformats.org/presentationml/2006/main">
  <p:tag name="KSO_WM_DIAGRAM_VIRTUALLY_FRAME" val="{&quot;height&quot;:379.65,&quot;left&quot;:193.2,&quot;top&quot;:87.75,&quot;width&quot;:705.65}"/>
</p:tagLst>
</file>

<file path=ppt/tags/tag30.xml><?xml version="1.0" encoding="utf-8"?>
<p:tagLst xmlns:p="http://schemas.openxmlformats.org/presentationml/2006/main">
  <p:tag name="KSO_WM_DIAGRAM_VIRTUALLY_FRAME" val="{&quot;height&quot;:384.55,&quot;left&quot;:193.2,&quot;top&quot;:87.75,&quot;width&quot;:705.65}"/>
</p:tagLst>
</file>

<file path=ppt/tags/tag31.xml><?xml version="1.0" encoding="utf-8"?>
<p:tagLst xmlns:p="http://schemas.openxmlformats.org/presentationml/2006/main">
  <p:tag name="KSO_WM_DIAGRAM_VIRTUALLY_FRAME" val="{&quot;height&quot;:384.55,&quot;left&quot;:193.2,&quot;top&quot;:87.75,&quot;width&quot;:705.65}"/>
</p:tagLst>
</file>

<file path=ppt/tags/tag32.xml><?xml version="1.0" encoding="utf-8"?>
<p:tagLst xmlns:p="http://schemas.openxmlformats.org/presentationml/2006/main">
  <p:tag name="KSO_WM_DIAGRAM_VIRTUALLY_FRAME" val="{&quot;height&quot;:384.55,&quot;left&quot;:193.2,&quot;top&quot;:87.75,&quot;width&quot;:705.65}"/>
</p:tagLst>
</file>

<file path=ppt/tags/tag33.xml><?xml version="1.0" encoding="utf-8"?>
<p:tagLst xmlns:p="http://schemas.openxmlformats.org/presentationml/2006/main">
  <p:tag name="KSO_WM_DIAGRAM_VIRTUALLY_FRAME" val="{&quot;height&quot;:384.55,&quot;left&quot;:193.2,&quot;top&quot;:87.75,&quot;width&quot;:705.65}"/>
</p:tagLst>
</file>

<file path=ppt/tags/tag34.xml><?xml version="1.0" encoding="utf-8"?>
<p:tagLst xmlns:p="http://schemas.openxmlformats.org/presentationml/2006/main">
  <p:tag name="KSO_WM_DIAGRAM_VIRTUALLY_FRAME" val="{&quot;height&quot;:384.55,&quot;left&quot;:193.2,&quot;top&quot;:87.75,&quot;width&quot;:705.65}"/>
</p:tagLst>
</file>

<file path=ppt/tags/tag35.xml><?xml version="1.0" encoding="utf-8"?>
<p:tagLst xmlns:p="http://schemas.openxmlformats.org/presentationml/2006/main">
  <p:tag name="KSO_WM_DIAGRAM_VIRTUALLY_FRAME" val="{&quot;height&quot;:384.55,&quot;left&quot;:193.2,&quot;top&quot;:87.75,&quot;width&quot;:705.65}"/>
</p:tagLst>
</file>

<file path=ppt/tags/tag36.xml><?xml version="1.0" encoding="utf-8"?>
<p:tagLst xmlns:p="http://schemas.openxmlformats.org/presentationml/2006/main">
  <p:tag name="KSO_WM_DIAGRAM_VIRTUALLY_FRAME" val="{&quot;height&quot;:384.55,&quot;left&quot;:193.2,&quot;top&quot;:87.75,&quot;width&quot;:705.65}"/>
</p:tagLst>
</file>

<file path=ppt/tags/tag37.xml><?xml version="1.0" encoding="utf-8"?>
<p:tagLst xmlns:p="http://schemas.openxmlformats.org/presentationml/2006/main">
  <p:tag name="KSO_WM_DIAGRAM_VIRTUALLY_FRAME" val="{&quot;height&quot;:384.55,&quot;left&quot;:193.2,&quot;top&quot;:87.75,&quot;width&quot;:705.65}"/>
</p:tagLst>
</file>

<file path=ppt/tags/tag38.xml><?xml version="1.0" encoding="utf-8"?>
<p:tagLst xmlns:p="http://schemas.openxmlformats.org/presentationml/2006/main">
  <p:tag name="KSO_WM_DIAGRAM_VIRTUALLY_FRAME" val="{&quot;height&quot;:384.55,&quot;left&quot;:193.2,&quot;top&quot;:87.75,&quot;width&quot;:705.65}"/>
</p:tagLst>
</file>

<file path=ppt/tags/tag39.xml><?xml version="1.0" encoding="utf-8"?>
<p:tagLst xmlns:p="http://schemas.openxmlformats.org/presentationml/2006/main">
  <p:tag name="KSO_WM_DIAGRAM_VIRTUALLY_FRAME" val="{&quot;height&quot;:384.55,&quot;left&quot;:193.2,&quot;top&quot;:87.75,&quot;width&quot;:705.65}"/>
</p:tagLst>
</file>

<file path=ppt/tags/tag4.xml><?xml version="1.0" encoding="utf-8"?>
<p:tagLst xmlns:p="http://schemas.openxmlformats.org/presentationml/2006/main">
  <p:tag name="KSO_WM_DIAGRAM_VIRTUALLY_FRAME" val="{&quot;height&quot;:379.65,&quot;left&quot;:193.2,&quot;top&quot;:87.75,&quot;width&quot;:705.65}"/>
</p:tagLst>
</file>

<file path=ppt/tags/tag5.xml><?xml version="1.0" encoding="utf-8"?>
<p:tagLst xmlns:p="http://schemas.openxmlformats.org/presentationml/2006/main">
  <p:tag name="KSO_WM_DIAGRAM_VIRTUALLY_FRAME" val="{&quot;height&quot;:379.65,&quot;left&quot;:193.2,&quot;top&quot;:87.75,&quot;width&quot;:705.65}"/>
</p:tagLst>
</file>

<file path=ppt/tags/tag6.xml><?xml version="1.0" encoding="utf-8"?>
<p:tagLst xmlns:p="http://schemas.openxmlformats.org/presentationml/2006/main">
  <p:tag name="KSO_WM_DIAGRAM_VIRTUALLY_FRAME" val="{&quot;height&quot;:379.65,&quot;left&quot;:193.2,&quot;top&quot;:87.75,&quot;width&quot;:705.65}"/>
</p:tagLst>
</file>

<file path=ppt/tags/tag7.xml><?xml version="1.0" encoding="utf-8"?>
<p:tagLst xmlns:p="http://schemas.openxmlformats.org/presentationml/2006/main">
  <p:tag name="KSO_WM_DIAGRAM_VIRTUALLY_FRAME" val="{&quot;height&quot;:379.65,&quot;left&quot;:193.2,&quot;top&quot;:87.75,&quot;width&quot;:705.65}"/>
</p:tagLst>
</file>

<file path=ppt/tags/tag8.xml><?xml version="1.0" encoding="utf-8"?>
<p:tagLst xmlns:p="http://schemas.openxmlformats.org/presentationml/2006/main">
  <p:tag name="KSO_WM_DIAGRAM_VIRTUALLY_FRAME" val="{&quot;height&quot;:379.65,&quot;left&quot;:193.2,&quot;top&quot;:87.75,&quot;width&quot;:705.65}"/>
</p:tagLst>
</file>

<file path=ppt/tags/tag9.xml><?xml version="1.0" encoding="utf-8"?>
<p:tagLst xmlns:p="http://schemas.openxmlformats.org/presentationml/2006/main">
  <p:tag name="KSO_WM_DIAGRAM_VIRTUALLY_FRAME" val="{&quot;height&quot;:379.65,&quot;left&quot;:193.2,&quot;top&quot;:87.75,&quot;width&quot;:705.65}"/>
</p:tagLst>
</file>

<file path=ppt/theme/theme1.xml><?xml version="1.0" encoding="utf-8"?>
<a:theme xmlns:a="http://schemas.openxmlformats.org/drawingml/2006/main" name="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Custom">
      <a:dk1>
        <a:srgbClr val="000000"/>
      </a:dk1>
      <a:lt1>
        <a:srgbClr val="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7937</Words>
  <Application>WPS 演示</Application>
  <PresentationFormat>On-screen Show (16:9)</PresentationFormat>
  <Paragraphs>718</Paragraphs>
  <Slides>68</Slides>
  <Notes>28</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68</vt:i4>
      </vt:variant>
    </vt:vector>
  </HeadingPairs>
  <TitlesOfParts>
    <vt:vector size="79" baseType="lpstr">
      <vt:lpstr>Arial</vt:lpstr>
      <vt:lpstr>宋体</vt:lpstr>
      <vt:lpstr>Wingdings</vt:lpstr>
      <vt:lpstr>MiSans</vt:lpstr>
      <vt:lpstr>MiSans</vt:lpstr>
      <vt:lpstr>微软雅黑</vt:lpstr>
      <vt:lpstr>Calibri</vt:lpstr>
      <vt:lpstr>Arial Unicode MS</vt:lpstr>
      <vt:lpstr>等线</vt:lpstr>
      <vt:lpstr>Custom Theme</vt:lpstr>
      <vt:lpstr>1_Custom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Moonshot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安徽省建设工程计价动态升级全解</dc:title>
  <dc:creator>Kimi</dc:creator>
  <dc:subject>安徽省建设工程计价动态升级全解</dc:subject>
  <cp:lastModifiedBy>萍子</cp:lastModifiedBy>
  <cp:revision>6</cp:revision>
  <dcterms:created xsi:type="dcterms:W3CDTF">2026-01-04T02:11:00Z</dcterms:created>
  <dcterms:modified xsi:type="dcterms:W3CDTF">2026-01-05T01:13:45Z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安徽省建设工程计价动态升级全解","ContentProducer":"001191110108MACG2KBH8F10000","ProduceID":"19b86c43-bb52-8882-8000-0000f207eb92","ReservedCode1":"","ContentPropagator":"001191110108MACG2KBH8F20000","PropagateID":"19b86c43-bb52-8882-8000-0000f207eb92","ReservedCode2":""}</vt:lpwstr>
  </property>
  <property fmtid="{D5CDD505-2E9C-101B-9397-08002B2CF9AE}" pid="3" name="KSOProductBuildVer">
    <vt:lpwstr>2052-12.1.0.24034</vt:lpwstr>
  </property>
  <property fmtid="{D5CDD505-2E9C-101B-9397-08002B2CF9AE}" pid="4" name="ICV">
    <vt:lpwstr>10DC40DEBFE8479D97BD479918D80128_13</vt:lpwstr>
  </property>
</Properties>
</file>